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6" Type="http://schemas.openxmlformats.org/officeDocument/2006/relationships/custom-properties" Target="docProps/custom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19"/>
  </p:notesMasterIdLst>
  <p:handoutMasterIdLst>
    <p:handoutMasterId r:id="rId20"/>
  </p:handoutMasterIdLst>
  <p:sldIdLst>
    <p:sldId id="378" r:id="rId6"/>
    <p:sldId id="496" r:id="rId7"/>
    <p:sldId id="380" r:id="rId8"/>
    <p:sldId id="381" r:id="rId9"/>
    <p:sldId id="382" r:id="rId10"/>
    <p:sldId id="383" r:id="rId11"/>
    <p:sldId id="491" r:id="rId12"/>
    <p:sldId id="492" r:id="rId13"/>
    <p:sldId id="493" r:id="rId14"/>
    <p:sldId id="495" r:id="rId15"/>
    <p:sldId id="494" r:id="rId16"/>
    <p:sldId id="385" r:id="rId17"/>
    <p:sldId id="386" r:id="rId18"/>
  </p:sldIdLst>
  <p:sldSz cx="9144000" cy="5184775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33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43" name="Teresa Jamieson" initials="TJ [42]" lastIdx="1" clrIdx="42"/>
  <p:cmAuthor id="1" name="Teresa Jamieson" initials="TJ" lastIdx="19" clrIdx="0"/>
  <p:cmAuthor id="44" name="Brian Agbiriogu" initials="BA" lastIdx="32" clrIdx="43"/>
  <p:cmAuthor id="2" name="Teresa Jamieson" initials="TJ [2]" lastIdx="1" clrIdx="1"/>
  <p:cmAuthor id="3" name="Teresa Jamieson" initials="TJ [3]" lastIdx="1" clrIdx="2"/>
  <p:cmAuthor id="4" name="Teresa Jamieson" initials="TJ [4]" lastIdx="1" clrIdx="3"/>
  <p:cmAuthor id="5" name="Teresa Jamieson" initials="TJ [5]" lastIdx="1" clrIdx="4"/>
  <p:cmAuthor id="6" name="Teresa Jamieson" initials="TJ [8]" lastIdx="1" clrIdx="5"/>
  <p:cmAuthor id="7" name="Teresa Jamieson" initials="TJ [6]" lastIdx="1" clrIdx="6"/>
  <p:cmAuthor id="8" name="Teresa Jamieson" initials="TJ [7]" lastIdx="1" clrIdx="7"/>
  <p:cmAuthor id="9" name="Teresa Jamieson" initials="TJ [9]" lastIdx="1" clrIdx="8"/>
  <p:cmAuthor id="10" name="Teresa Jamieson" initials="TJ [10]" lastIdx="1" clrIdx="9"/>
  <p:cmAuthor id="11" name="Teresa Jamieson" initials="TJ [11]" lastIdx="1" clrIdx="10"/>
  <p:cmAuthor id="12" name="Teresa Jamieson" initials="TJ [12]" lastIdx="1" clrIdx="11"/>
  <p:cmAuthor id="13" name="Teresa Jamieson" initials="TJ [13]" lastIdx="1" clrIdx="12"/>
  <p:cmAuthor id="14" name="Teresa Jamieson" initials="TJ [14]" lastIdx="1" clrIdx="13"/>
  <p:cmAuthor id="15" name="Teresa Jamieson" initials="TJ [15]" lastIdx="1" clrIdx="14"/>
  <p:cmAuthor id="16" name="Teresa Jamieson" initials="TJ [16]" lastIdx="1" clrIdx="15"/>
  <p:cmAuthor id="17" name="Teresa Jamieson" initials="TJ [17]" lastIdx="1" clrIdx="16"/>
  <p:cmAuthor id="18" name="Teresa Jamieson" initials="TJ [18]" lastIdx="1" clrIdx="17"/>
  <p:cmAuthor id="19" name="Teresa Jamieson" initials="TJ [19]" lastIdx="1" clrIdx="18"/>
  <p:cmAuthor id="20" name="Teresa Jamieson" initials="TJ [20]" lastIdx="1" clrIdx="19"/>
  <p:cmAuthor id="21" name="Teresa Jamieson" initials="TJ [21]" lastIdx="1" clrIdx="20"/>
  <p:cmAuthor id="22" name="Teresa Jamieson" initials="TJ [22]" lastIdx="1" clrIdx="21"/>
  <p:cmAuthor id="23" name="Teresa Jamieson" initials="TJ [23]" lastIdx="1" clrIdx="22"/>
  <p:cmAuthor id="24" name="Teresa Jamieson" initials="TJ [24]" lastIdx="1" clrIdx="23"/>
  <p:cmAuthor id="25" name="Teresa Jamieson" initials="TJ [25]" lastIdx="1" clrIdx="24"/>
  <p:cmAuthor id="26" name="Teresa Jamieson" initials="TJ [26]" lastIdx="1" clrIdx="25"/>
  <p:cmAuthor id="27" name="Teresa Jamieson" initials="TJ [27]" lastIdx="1" clrIdx="26"/>
  <p:cmAuthor id="28" name="Teresa Jamieson" initials="TJ [28]" lastIdx="1" clrIdx="27"/>
  <p:cmAuthor id="29" name="Teresa Jamieson" initials="TJ [29]" lastIdx="1" clrIdx="28"/>
  <p:cmAuthor id="30" name="Teresa Jamieson" initials="TJ [30]" lastIdx="1" clrIdx="29"/>
  <p:cmAuthor id="31" name="Teresa Jamieson" initials="TJ [31]" lastIdx="1" clrIdx="30"/>
  <p:cmAuthor id="32" name="Teresa Jamieson" initials="TJ [35]" lastIdx="1" clrIdx="31"/>
  <p:cmAuthor id="33" name="Teresa Jamieson" initials="TJ [36]" lastIdx="1" clrIdx="32"/>
  <p:cmAuthor id="34" name="Teresa Jamieson" initials="TJ [33]" lastIdx="1" clrIdx="33"/>
  <p:cmAuthor id="35" name="Teresa Jamieson" initials="TJ [34]" lastIdx="1" clrIdx="34"/>
  <p:cmAuthor id="36" name="Teresa Jamieson" initials="TJ [32]" lastIdx="1" clrIdx="35"/>
  <p:cmAuthor id="37" name="Teresa Jamieson" initials="TJ [43]" lastIdx="1" clrIdx="36"/>
  <p:cmAuthor id="38" name="Teresa Jamieson" initials="TJ [37]" lastIdx="1" clrIdx="37"/>
  <p:cmAuthor id="39" name="Teresa Jamieson" initials="TJ [38]" lastIdx="1" clrIdx="38"/>
  <p:cmAuthor id="40" name="Teresa Jamieson" initials="TJ [40]" lastIdx="1" clrIdx="39"/>
  <p:cmAuthor id="41" name="Teresa Jamieson" initials="TJ [41]" lastIdx="1" clrIdx="40"/>
  <p:cmAuthor id="42" name="Ben Johns" initials="BJ" lastIdx="14" clrIdx="4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A0C2F"/>
    <a:srgbClr val="0067B9"/>
    <a:srgbClr val="E7E7E5"/>
    <a:srgbClr val="CFCDC9"/>
    <a:srgbClr val="FFFFFF"/>
    <a:srgbClr val="6C6463"/>
    <a:srgbClr val="651D32"/>
    <a:srgbClr val="002F6C"/>
    <a:srgbClr val="A7C6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01" autoAdjust="0"/>
    <p:restoredTop sz="91247" autoAdjust="0"/>
  </p:normalViewPr>
  <p:slideViewPr>
    <p:cSldViewPr snapToGrid="0" snapToObjects="1">
      <p:cViewPr>
        <p:scale>
          <a:sx n="100" d="100"/>
          <a:sy n="100" d="100"/>
        </p:scale>
        <p:origin x="2088" y="648"/>
      </p:cViewPr>
      <p:guideLst>
        <p:guide orient="horz" pos="1633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-368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64D9E48-5E7F-D24C-87D5-695B18367D24}" type="datetimeFigureOut">
              <a:rPr lang="en-US" smtClean="0"/>
              <a:t>8/9/2022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B6CB10C2-C6DD-5A4A-BF1B-B012B8BA42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9759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B86357CE-B3EB-1B4A-84E5-C1E2DF427ABD}" type="datetimeFigureOut">
              <a:rPr lang="en-US" smtClean="0"/>
              <a:t>8/9/2022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1800" y="696913"/>
            <a:ext cx="61468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824A558B-E4E9-A94A-B9C1-029E46A76A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93798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Slide Image Placeholder 1">
            <a:extLst>
              <a:ext uri="{FF2B5EF4-FFF2-40B4-BE49-F238E27FC236}">
                <a16:creationId xmlns:a16="http://schemas.microsoft.com/office/drawing/2014/main" id="{173A8357-D1CB-4199-8431-20138CD37A1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1" name="Notes Placeholder 2">
            <a:extLst>
              <a:ext uri="{FF2B5EF4-FFF2-40B4-BE49-F238E27FC236}">
                <a16:creationId xmlns:a16="http://schemas.microsoft.com/office/drawing/2014/main" id="{02BFC962-63FF-473F-A009-147A9E692CF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altLang="en-US" dirty="0"/>
          </a:p>
        </p:txBody>
      </p:sp>
      <p:sp>
        <p:nvSpPr>
          <p:cNvPr id="109572" name="Slide Number Placeholder 3">
            <a:extLst>
              <a:ext uri="{FF2B5EF4-FFF2-40B4-BE49-F238E27FC236}">
                <a16:creationId xmlns:a16="http://schemas.microsoft.com/office/drawing/2014/main" id="{965C896C-D27D-4B7E-8395-6D202AAA253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900">
                <a:solidFill>
                  <a:schemeClr val="tx1"/>
                </a:solidFill>
                <a:latin typeface="Arial" charset="0"/>
              </a:defRPr>
            </a:lvl1pPr>
            <a:lvl2pPr marL="757066" indent="-291179">
              <a:defRPr sz="2900">
                <a:solidFill>
                  <a:schemeClr val="tx1"/>
                </a:solidFill>
                <a:latin typeface="Arial" charset="0"/>
              </a:defRPr>
            </a:lvl2pPr>
            <a:lvl3pPr marL="1164717" indent="-232943">
              <a:defRPr sz="2900">
                <a:solidFill>
                  <a:schemeClr val="tx1"/>
                </a:solidFill>
                <a:latin typeface="Arial" charset="0"/>
              </a:defRPr>
            </a:lvl3pPr>
            <a:lvl4pPr marL="1630604" indent="-232943">
              <a:defRPr sz="2900">
                <a:solidFill>
                  <a:schemeClr val="tx1"/>
                </a:solidFill>
                <a:latin typeface="Arial" charset="0"/>
              </a:defRPr>
            </a:lvl4pPr>
            <a:lvl5pPr marL="2096491" indent="-232943">
              <a:defRPr sz="2900">
                <a:solidFill>
                  <a:schemeClr val="tx1"/>
                </a:solidFill>
                <a:latin typeface="Arial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chemeClr val="tx1"/>
                </a:solidFill>
                <a:latin typeface="Arial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chemeClr val="tx1"/>
                </a:solidFill>
                <a:latin typeface="Arial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chemeClr val="tx1"/>
                </a:solidFill>
                <a:latin typeface="Arial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rtl="0">
              <a:defRPr/>
            </a:pPr>
            <a:fld id="{147E6EB6-A43F-4DCB-9268-CAD014A12D2B}" type="slidenum">
              <a:rPr sz="1200">
                <a:latin typeface="Times" charset="0"/>
              </a:rPr>
              <a:pPr>
                <a:defRPr/>
              </a:pPr>
              <a:t>1</a:t>
            </a:fld>
            <a:endParaRPr lang="ru-Ru" altLang="en-US" sz="12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12369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Slide Image Placeholder 1">
            <a:extLst>
              <a:ext uri="{FF2B5EF4-FFF2-40B4-BE49-F238E27FC236}">
                <a16:creationId xmlns:a16="http://schemas.microsoft.com/office/drawing/2014/main" id="{DA9EDD42-04F3-47B1-97FD-D7752A2642D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3" name="Notes Placeholder 2">
            <a:extLst>
              <a:ext uri="{FF2B5EF4-FFF2-40B4-BE49-F238E27FC236}">
                <a16:creationId xmlns:a16="http://schemas.microsoft.com/office/drawing/2014/main" id="{812E6FE2-E45B-4FE1-9243-47E4097A69C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l" rtl="0"/>
            <a:r>
              <a:rPr lang="ru-Ru" b="0" i="0" u="none" baseline="0"/>
              <a:t>Хотя лица, проводящие оценку, могут включить любое число товаров-маркеров по своему усмотрению, они должны помнить, что добавление более чем 11–12 товаров замедлит сбор данных и может повлиять на возможности группы по завершению сбора данных на крупном объекте в течение одного дня. </a:t>
            </a:r>
          </a:p>
          <a:p>
            <a:endParaRPr lang="ru-Ru" altLang="en-US" dirty="0"/>
          </a:p>
          <a:p>
            <a:pPr algn="l" defTabSz="465887" rtl="0">
              <a:defRPr/>
            </a:pPr>
            <a:r>
              <a:rPr lang="ru-Ru" b="0" i="0" u="none" baseline="0"/>
              <a:t>Товары-маркеры должны, как правило, отражать надлежащее сочетание основных характерных для программы лекарств (например, АРВ-препараты, комбинированные препараты на основе артемизинина, комплекты быстрых диагностических тестов, контрацептивы), ряда важных лекарственных препаратов, которые не обязательно могут считаться «препаратами приоритетной программы») (например, важнейшие антибиотики, лекарства для охраны здоровья матери и ребенка), других важных не связанных с программой продуктов (например, антибиотики, раствор для пероральной регидратации), а также ключевых товаров, которые существенно влияют на бюджет/расходы (например, продукты с высокой стоимостью/высокой ценой товарной единицы, высоким оборотом, обусловливающим общий высокий бюджет и пр.) </a:t>
            </a:r>
          </a:p>
          <a:p>
            <a:endParaRPr lang="ru-Ru" altLang="en-US" dirty="0"/>
          </a:p>
        </p:txBody>
      </p:sp>
      <p:sp>
        <p:nvSpPr>
          <p:cNvPr id="117764" name="Slide Number Placeholder 3">
            <a:extLst>
              <a:ext uri="{FF2B5EF4-FFF2-40B4-BE49-F238E27FC236}">
                <a16:creationId xmlns:a16="http://schemas.microsoft.com/office/drawing/2014/main" id="{0EFE68B8-04D3-41EF-BC40-483BB992CBA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900">
                <a:solidFill>
                  <a:schemeClr val="tx1"/>
                </a:solidFill>
                <a:latin typeface="Arial" charset="0"/>
              </a:defRPr>
            </a:lvl1pPr>
            <a:lvl2pPr marL="757066" indent="-291179">
              <a:defRPr sz="2900">
                <a:solidFill>
                  <a:schemeClr val="tx1"/>
                </a:solidFill>
                <a:latin typeface="Arial" charset="0"/>
              </a:defRPr>
            </a:lvl2pPr>
            <a:lvl3pPr marL="1164717" indent="-232943">
              <a:defRPr sz="2900">
                <a:solidFill>
                  <a:schemeClr val="tx1"/>
                </a:solidFill>
                <a:latin typeface="Arial" charset="0"/>
              </a:defRPr>
            </a:lvl3pPr>
            <a:lvl4pPr marL="1630604" indent="-232943">
              <a:defRPr sz="2900">
                <a:solidFill>
                  <a:schemeClr val="tx1"/>
                </a:solidFill>
                <a:latin typeface="Arial" charset="0"/>
              </a:defRPr>
            </a:lvl4pPr>
            <a:lvl5pPr marL="2096491" indent="-232943">
              <a:defRPr sz="2900">
                <a:solidFill>
                  <a:schemeClr val="tx1"/>
                </a:solidFill>
                <a:latin typeface="Arial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chemeClr val="tx1"/>
                </a:solidFill>
                <a:latin typeface="Arial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chemeClr val="tx1"/>
                </a:solidFill>
                <a:latin typeface="Arial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chemeClr val="tx1"/>
                </a:solidFill>
                <a:latin typeface="Arial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rtl="0">
              <a:defRPr/>
            </a:pPr>
            <a:fld id="{2907B029-51A8-4F19-86FD-D0434D09A34B}" type="slidenum">
              <a:rPr sz="1200">
                <a:latin typeface="Times" charset="0"/>
              </a:rPr>
              <a:pPr>
                <a:defRPr/>
              </a:pPr>
              <a:t>10</a:t>
            </a:fld>
            <a:endParaRPr lang="ru-Ru" altLang="en-US" sz="12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81911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Slide Image Placeholder 1">
            <a:extLst>
              <a:ext uri="{FF2B5EF4-FFF2-40B4-BE49-F238E27FC236}">
                <a16:creationId xmlns:a16="http://schemas.microsoft.com/office/drawing/2014/main" id="{DA9EDD42-04F3-47B1-97FD-D7752A2642D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3" name="Notes Placeholder 2">
            <a:extLst>
              <a:ext uri="{FF2B5EF4-FFF2-40B4-BE49-F238E27FC236}">
                <a16:creationId xmlns:a16="http://schemas.microsoft.com/office/drawing/2014/main" id="{812E6FE2-E45B-4FE1-9243-47E4097A69C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l" rtl="0"/>
            <a:r>
              <a:rPr lang="ru-Ru" b="0" i="0" u="none" baseline="0"/>
              <a:t>Как правило после завершения семинара по определению заинтересованных сторон/картированию цепи поставок до начала работы на местах остается меньше недели. Следует помнить, что обновления инструмента можно разослать, однако, группы должны знать о такой рассылке и иметь возможность подключения для загрузки новой формы. Для добавления дополнительных уровней не обязательно требуется новая форма. Например, модуль складского хранения можно опросить в точке оказания услуг или на районном складе, однако, требуется время для того, чтобы решить, какую форму использовать на каком уровне.</a:t>
            </a:r>
            <a:endParaRPr lang="ru-Ru" altLang="en-US" dirty="0"/>
          </a:p>
        </p:txBody>
      </p:sp>
      <p:sp>
        <p:nvSpPr>
          <p:cNvPr id="117764" name="Slide Number Placeholder 3">
            <a:extLst>
              <a:ext uri="{FF2B5EF4-FFF2-40B4-BE49-F238E27FC236}">
                <a16:creationId xmlns:a16="http://schemas.microsoft.com/office/drawing/2014/main" id="{0EFE68B8-04D3-41EF-BC40-483BB992CBA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900">
                <a:solidFill>
                  <a:schemeClr val="tx1"/>
                </a:solidFill>
                <a:latin typeface="Arial" charset="0"/>
              </a:defRPr>
            </a:lvl1pPr>
            <a:lvl2pPr marL="757066" indent="-291179">
              <a:defRPr sz="2900">
                <a:solidFill>
                  <a:schemeClr val="tx1"/>
                </a:solidFill>
                <a:latin typeface="Arial" charset="0"/>
              </a:defRPr>
            </a:lvl2pPr>
            <a:lvl3pPr marL="1164717" indent="-232943">
              <a:defRPr sz="2900">
                <a:solidFill>
                  <a:schemeClr val="tx1"/>
                </a:solidFill>
                <a:latin typeface="Arial" charset="0"/>
              </a:defRPr>
            </a:lvl3pPr>
            <a:lvl4pPr marL="1630604" indent="-232943">
              <a:defRPr sz="2900">
                <a:solidFill>
                  <a:schemeClr val="tx1"/>
                </a:solidFill>
                <a:latin typeface="Arial" charset="0"/>
              </a:defRPr>
            </a:lvl4pPr>
            <a:lvl5pPr marL="2096491" indent="-232943">
              <a:defRPr sz="2900">
                <a:solidFill>
                  <a:schemeClr val="tx1"/>
                </a:solidFill>
                <a:latin typeface="Arial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chemeClr val="tx1"/>
                </a:solidFill>
                <a:latin typeface="Arial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chemeClr val="tx1"/>
                </a:solidFill>
                <a:latin typeface="Arial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chemeClr val="tx1"/>
                </a:solidFill>
                <a:latin typeface="Arial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rtl="0">
              <a:defRPr/>
            </a:pPr>
            <a:fld id="{2907B029-51A8-4F19-86FD-D0434D09A34B}" type="slidenum">
              <a:rPr sz="1200">
                <a:latin typeface="Times" charset="0"/>
              </a:rPr>
              <a:pPr>
                <a:defRPr/>
              </a:pPr>
              <a:t>11</a:t>
            </a:fld>
            <a:endParaRPr lang="ru-Ru" altLang="en-US" sz="12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04093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Slide Image Placeholder 1">
            <a:extLst>
              <a:ext uri="{FF2B5EF4-FFF2-40B4-BE49-F238E27FC236}">
                <a16:creationId xmlns:a16="http://schemas.microsoft.com/office/drawing/2014/main" id="{3BBE70F7-5527-4A01-8374-8073CDA875A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59" name="Notes Placeholder 2">
            <a:extLst>
              <a:ext uri="{FF2B5EF4-FFF2-40B4-BE49-F238E27FC236}">
                <a16:creationId xmlns:a16="http://schemas.microsoft.com/office/drawing/2014/main" id="{946C02AE-1512-4119-9471-C2F1788D88D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l" rtl="0"/>
            <a:r>
              <a:rPr lang="ru-Ru" b="0" i="0" u="none" baseline="0"/>
              <a:t>В случае удаления вопросов, изменится порядок подсчета в модуле.</a:t>
            </a:r>
            <a:endParaRPr lang="ru-Ru" altLang="en-US" dirty="0"/>
          </a:p>
        </p:txBody>
      </p:sp>
      <p:sp>
        <p:nvSpPr>
          <p:cNvPr id="121860" name="Slide Number Placeholder 3">
            <a:extLst>
              <a:ext uri="{FF2B5EF4-FFF2-40B4-BE49-F238E27FC236}">
                <a16:creationId xmlns:a16="http://schemas.microsoft.com/office/drawing/2014/main" id="{433C6063-F737-4976-AA23-2C15F2EEF7A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900">
                <a:solidFill>
                  <a:schemeClr val="tx1"/>
                </a:solidFill>
                <a:latin typeface="Arial" charset="0"/>
              </a:defRPr>
            </a:lvl1pPr>
            <a:lvl2pPr marL="757066" indent="-291179">
              <a:defRPr sz="2900">
                <a:solidFill>
                  <a:schemeClr val="tx1"/>
                </a:solidFill>
                <a:latin typeface="Arial" charset="0"/>
              </a:defRPr>
            </a:lvl2pPr>
            <a:lvl3pPr marL="1164717" indent="-232943">
              <a:defRPr sz="2900">
                <a:solidFill>
                  <a:schemeClr val="tx1"/>
                </a:solidFill>
                <a:latin typeface="Arial" charset="0"/>
              </a:defRPr>
            </a:lvl3pPr>
            <a:lvl4pPr marL="1630604" indent="-232943">
              <a:defRPr sz="2900">
                <a:solidFill>
                  <a:schemeClr val="tx1"/>
                </a:solidFill>
                <a:latin typeface="Arial" charset="0"/>
              </a:defRPr>
            </a:lvl4pPr>
            <a:lvl5pPr marL="2096491" indent="-232943">
              <a:defRPr sz="2900">
                <a:solidFill>
                  <a:schemeClr val="tx1"/>
                </a:solidFill>
                <a:latin typeface="Arial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chemeClr val="tx1"/>
                </a:solidFill>
                <a:latin typeface="Arial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chemeClr val="tx1"/>
                </a:solidFill>
                <a:latin typeface="Arial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chemeClr val="tx1"/>
                </a:solidFill>
                <a:latin typeface="Arial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rtl="0">
              <a:defRPr/>
            </a:pPr>
            <a:fld id="{9446179F-47F2-4CCC-9EA8-968E96815295}" type="slidenum">
              <a:rPr sz="1200">
                <a:latin typeface="Times" charset="0"/>
              </a:rPr>
              <a:pPr>
                <a:defRPr/>
              </a:pPr>
              <a:t>12</a:t>
            </a:fld>
            <a:endParaRPr lang="ru-Ru" altLang="en-US" sz="12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30388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Slide Image Placeholder 1">
            <a:extLst>
              <a:ext uri="{FF2B5EF4-FFF2-40B4-BE49-F238E27FC236}">
                <a16:creationId xmlns:a16="http://schemas.microsoft.com/office/drawing/2014/main" id="{0BB8EA17-ED3F-4882-9785-DA2A6E7B089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907" name="Notes Placeholder 2">
            <a:extLst>
              <a:ext uri="{FF2B5EF4-FFF2-40B4-BE49-F238E27FC236}">
                <a16:creationId xmlns:a16="http://schemas.microsoft.com/office/drawing/2014/main" id="{E89861FE-40AC-4A30-BC10-FEE19091BCF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l" rtl="0"/>
            <a:r>
              <a:rPr lang="ru-Ru" b="0" i="0" u="none" baseline="0"/>
              <a:t>В СММ можно добавлять описательные вопросы.</a:t>
            </a:r>
          </a:p>
          <a:p>
            <a:pPr algn="l" rtl="0"/>
            <a:r>
              <a:rPr lang="ru-Ru" b="0" i="0" u="none" baseline="0"/>
              <a:t>В случае изменения любых из вышеуказанных пунктов шаблон анализа не будет работать, и исследование не будет сопоставимым во времени (или с разными странами). Не только число месяцев, но и названия этих месяцев. Список запрещенных пунктов подчеркивает информацию с предыдущего слайда.</a:t>
            </a:r>
            <a:endParaRPr lang="ru-Ru" altLang="en-US" dirty="0"/>
          </a:p>
        </p:txBody>
      </p:sp>
      <p:sp>
        <p:nvSpPr>
          <p:cNvPr id="123908" name="Slide Number Placeholder 3">
            <a:extLst>
              <a:ext uri="{FF2B5EF4-FFF2-40B4-BE49-F238E27FC236}">
                <a16:creationId xmlns:a16="http://schemas.microsoft.com/office/drawing/2014/main" id="{7BB9A6BF-4A47-49EB-A0A5-871402F05D5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900">
                <a:solidFill>
                  <a:schemeClr val="tx1"/>
                </a:solidFill>
                <a:latin typeface="Arial" charset="0"/>
              </a:defRPr>
            </a:lvl1pPr>
            <a:lvl2pPr marL="757066" indent="-291179">
              <a:defRPr sz="2900">
                <a:solidFill>
                  <a:schemeClr val="tx1"/>
                </a:solidFill>
                <a:latin typeface="Arial" charset="0"/>
              </a:defRPr>
            </a:lvl2pPr>
            <a:lvl3pPr marL="1164717" indent="-232943">
              <a:defRPr sz="2900">
                <a:solidFill>
                  <a:schemeClr val="tx1"/>
                </a:solidFill>
                <a:latin typeface="Arial" charset="0"/>
              </a:defRPr>
            </a:lvl3pPr>
            <a:lvl4pPr marL="1630604" indent="-232943">
              <a:defRPr sz="2900">
                <a:solidFill>
                  <a:schemeClr val="tx1"/>
                </a:solidFill>
                <a:latin typeface="Arial" charset="0"/>
              </a:defRPr>
            </a:lvl4pPr>
            <a:lvl5pPr marL="2096491" indent="-232943">
              <a:defRPr sz="2900">
                <a:solidFill>
                  <a:schemeClr val="tx1"/>
                </a:solidFill>
                <a:latin typeface="Arial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chemeClr val="tx1"/>
                </a:solidFill>
                <a:latin typeface="Arial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chemeClr val="tx1"/>
                </a:solidFill>
                <a:latin typeface="Arial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chemeClr val="tx1"/>
                </a:solidFill>
                <a:latin typeface="Arial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rtl="0">
              <a:defRPr/>
            </a:pPr>
            <a:fld id="{56232F0C-980A-48AC-99E4-CA12FF60E8DC}" type="slidenum">
              <a:rPr sz="1200">
                <a:latin typeface="Times" charset="0"/>
              </a:rPr>
              <a:pPr>
                <a:defRPr/>
              </a:pPr>
              <a:t>13</a:t>
            </a:fld>
            <a:endParaRPr lang="ru-Ru" altLang="en-US" sz="12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99768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09446B8C-B910-BF49-A73D-C45B5A537964}" type="slidenum">
              <a:r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0846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ru-Ru" b="0" i="0" u="none" baseline="0"/>
              <a:t>Функциональная оценка: Все 11 функциональных модулей или их набор</a:t>
            </a:r>
          </a:p>
          <a:p>
            <a:pPr algn="l" rtl="0"/>
            <a:r>
              <a:rPr lang="ru-Ru" b="0" i="0" u="none" baseline="0"/>
              <a:t>Географическая оценка: Части страны</a:t>
            </a:r>
          </a:p>
          <a:p>
            <a:pPr algn="l" rtl="0"/>
            <a:r>
              <a:rPr lang="ru-Ru" b="0" i="0" u="none" baseline="0"/>
              <a:t>Административные единицы: один или несколько параллельных каналов поставки</a:t>
            </a:r>
          </a:p>
          <a:p>
            <a:pPr algn="l" rtl="0"/>
            <a:r>
              <a:rPr lang="ru-Ru" b="0" i="0" u="none" baseline="0"/>
              <a:t>Уровни цепи поставок</a:t>
            </a:r>
          </a:p>
          <a:p>
            <a:pPr algn="l" rtl="0"/>
            <a:r>
              <a:rPr lang="ru-Ru" b="0" i="0" u="none" baseline="0"/>
              <a:t>Проводимые работы определяют сроки, однако можно установить дату, до которой они должны быть завершены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824A558B-E4E9-A94A-B9C1-029E46A76ABA}" type="slidenum">
              <a:r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72419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Slide Image Placeholder 1">
            <a:extLst>
              <a:ext uri="{FF2B5EF4-FFF2-40B4-BE49-F238E27FC236}">
                <a16:creationId xmlns:a16="http://schemas.microsoft.com/office/drawing/2014/main" id="{4B082A50-F41E-459B-9148-087332C76BF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7" name="Notes Placeholder 2">
            <a:extLst>
              <a:ext uri="{FF2B5EF4-FFF2-40B4-BE49-F238E27FC236}">
                <a16:creationId xmlns:a16="http://schemas.microsoft.com/office/drawing/2014/main" id="{AD70CDDB-3DDA-41E6-95AB-92976FB67B5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l" rtl="0"/>
            <a:r>
              <a:rPr lang="ru-Ru" b="0" i="0" u="none" baseline="0"/>
              <a:t>Как это обсуждалось в день 2, дополнительные КПЭ могут дать больше информации, но для сбора данных по каждому дополнительному КПЭ требуется время. Необходимо определить, являются ли легко доступными необходимые данные. Чем больше товаров-маркеров, тем больше времени требуется на каждый склад. Для региональной разбивки это указывает просто на то, что включено, а не на то, что это является репрезентативным на данных уровнях. Величина выборки зависит от размера страны, доверительного интервала, допустимой погрешности (рассматривается в разделе, посвященном выборке).</a:t>
            </a:r>
            <a:endParaRPr lang="ru-Ru" altLang="en-US" dirty="0"/>
          </a:p>
        </p:txBody>
      </p:sp>
      <p:sp>
        <p:nvSpPr>
          <p:cNvPr id="113668" name="Slide Number Placeholder 3">
            <a:extLst>
              <a:ext uri="{FF2B5EF4-FFF2-40B4-BE49-F238E27FC236}">
                <a16:creationId xmlns:a16="http://schemas.microsoft.com/office/drawing/2014/main" id="{F957CFA2-D11A-4E5F-9CB0-BF7F7515D99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900">
                <a:solidFill>
                  <a:schemeClr val="tx1"/>
                </a:solidFill>
                <a:latin typeface="Arial" charset="0"/>
              </a:defRPr>
            </a:lvl1pPr>
            <a:lvl2pPr marL="757066" indent="-291179">
              <a:defRPr sz="2900">
                <a:solidFill>
                  <a:schemeClr val="tx1"/>
                </a:solidFill>
                <a:latin typeface="Arial" charset="0"/>
              </a:defRPr>
            </a:lvl2pPr>
            <a:lvl3pPr marL="1164717" indent="-232943">
              <a:defRPr sz="2900">
                <a:solidFill>
                  <a:schemeClr val="tx1"/>
                </a:solidFill>
                <a:latin typeface="Arial" charset="0"/>
              </a:defRPr>
            </a:lvl3pPr>
            <a:lvl4pPr marL="1630604" indent="-232943">
              <a:defRPr sz="2900">
                <a:solidFill>
                  <a:schemeClr val="tx1"/>
                </a:solidFill>
                <a:latin typeface="Arial" charset="0"/>
              </a:defRPr>
            </a:lvl4pPr>
            <a:lvl5pPr marL="2096491" indent="-232943">
              <a:defRPr sz="2900">
                <a:solidFill>
                  <a:schemeClr val="tx1"/>
                </a:solidFill>
                <a:latin typeface="Arial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chemeClr val="tx1"/>
                </a:solidFill>
                <a:latin typeface="Arial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chemeClr val="tx1"/>
                </a:solidFill>
                <a:latin typeface="Arial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chemeClr val="tx1"/>
                </a:solidFill>
                <a:latin typeface="Arial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rtl="0">
              <a:defRPr/>
            </a:pPr>
            <a:fld id="{11FBB5AE-681E-442A-B6F6-2514E3D1DC55}" type="slidenum">
              <a:rPr sz="1200">
                <a:latin typeface="Times" charset="0"/>
              </a:rPr>
              <a:pPr>
                <a:defRPr/>
              </a:pPr>
              <a:t>4</a:t>
            </a:fld>
            <a:endParaRPr lang="ru-Ru" altLang="en-US" sz="12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01335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Slide Image Placeholder 1">
            <a:extLst>
              <a:ext uri="{FF2B5EF4-FFF2-40B4-BE49-F238E27FC236}">
                <a16:creationId xmlns:a16="http://schemas.microsoft.com/office/drawing/2014/main" id="{0E94F2A4-20F6-46A1-B44B-0B35BA161F7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5" name="Notes Placeholder 2">
            <a:extLst>
              <a:ext uri="{FF2B5EF4-FFF2-40B4-BE49-F238E27FC236}">
                <a16:creationId xmlns:a16="http://schemas.microsoft.com/office/drawing/2014/main" id="{F45F62A3-A283-42C4-971C-2460949FC05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l" rtl="0"/>
            <a:r>
              <a:rPr lang="ru-Ru" b="0" i="0" u="none" baseline="0"/>
              <a:t>Требования к ресурсам включают финансовые и человеческие ресурсы.</a:t>
            </a:r>
            <a:endParaRPr lang="ru-Ru" altLang="en-US" dirty="0"/>
          </a:p>
        </p:txBody>
      </p:sp>
      <p:sp>
        <p:nvSpPr>
          <p:cNvPr id="115716" name="Slide Number Placeholder 3">
            <a:extLst>
              <a:ext uri="{FF2B5EF4-FFF2-40B4-BE49-F238E27FC236}">
                <a16:creationId xmlns:a16="http://schemas.microsoft.com/office/drawing/2014/main" id="{876E7D8B-B4C3-4C6D-9F67-925EF9BBFD6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900">
                <a:solidFill>
                  <a:schemeClr val="tx1"/>
                </a:solidFill>
                <a:latin typeface="Arial" charset="0"/>
              </a:defRPr>
            </a:lvl1pPr>
            <a:lvl2pPr marL="757066" indent="-291179">
              <a:defRPr sz="2900">
                <a:solidFill>
                  <a:schemeClr val="tx1"/>
                </a:solidFill>
                <a:latin typeface="Arial" charset="0"/>
              </a:defRPr>
            </a:lvl2pPr>
            <a:lvl3pPr marL="1164717" indent="-232943">
              <a:defRPr sz="2900">
                <a:solidFill>
                  <a:schemeClr val="tx1"/>
                </a:solidFill>
                <a:latin typeface="Arial" charset="0"/>
              </a:defRPr>
            </a:lvl3pPr>
            <a:lvl4pPr marL="1630604" indent="-232943">
              <a:defRPr sz="2900">
                <a:solidFill>
                  <a:schemeClr val="tx1"/>
                </a:solidFill>
                <a:latin typeface="Arial" charset="0"/>
              </a:defRPr>
            </a:lvl4pPr>
            <a:lvl5pPr marL="2096491" indent="-232943">
              <a:defRPr sz="2900">
                <a:solidFill>
                  <a:schemeClr val="tx1"/>
                </a:solidFill>
                <a:latin typeface="Arial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chemeClr val="tx1"/>
                </a:solidFill>
                <a:latin typeface="Arial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chemeClr val="tx1"/>
                </a:solidFill>
                <a:latin typeface="Arial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chemeClr val="tx1"/>
                </a:solidFill>
                <a:latin typeface="Arial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rtl="0">
              <a:defRPr/>
            </a:pPr>
            <a:fld id="{DBE75F34-FF07-4907-9C24-415A9BB78120}" type="slidenum">
              <a:rPr sz="1200">
                <a:latin typeface="Times" charset="0"/>
              </a:rPr>
              <a:pPr>
                <a:defRPr/>
              </a:pPr>
              <a:t>5</a:t>
            </a:fld>
            <a:endParaRPr lang="ru-Ru" altLang="en-US" sz="12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76084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Slide Image Placeholder 1">
            <a:extLst>
              <a:ext uri="{FF2B5EF4-FFF2-40B4-BE49-F238E27FC236}">
                <a16:creationId xmlns:a16="http://schemas.microsoft.com/office/drawing/2014/main" id="{DA9EDD42-04F3-47B1-97FD-D7752A2642D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3" name="Notes Placeholder 2">
            <a:extLst>
              <a:ext uri="{FF2B5EF4-FFF2-40B4-BE49-F238E27FC236}">
                <a16:creationId xmlns:a16="http://schemas.microsoft.com/office/drawing/2014/main" id="{812E6FE2-E45B-4FE1-9243-47E4097A69C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l" rtl="0"/>
            <a:r>
              <a:rPr lang="ru-Ru" b="0" i="0" u="none" baseline="0"/>
              <a:t>Должна ли выборка быть национально репрезентативной? Можно ли использовать меньшую выборку или удобную выборку?</a:t>
            </a:r>
            <a:endParaRPr lang="ru-Ru" altLang="en-US" dirty="0"/>
          </a:p>
        </p:txBody>
      </p:sp>
      <p:sp>
        <p:nvSpPr>
          <p:cNvPr id="117764" name="Slide Number Placeholder 3">
            <a:extLst>
              <a:ext uri="{FF2B5EF4-FFF2-40B4-BE49-F238E27FC236}">
                <a16:creationId xmlns:a16="http://schemas.microsoft.com/office/drawing/2014/main" id="{0EFE68B8-04D3-41EF-BC40-483BB992CBA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900">
                <a:solidFill>
                  <a:schemeClr val="tx1"/>
                </a:solidFill>
                <a:latin typeface="Arial" charset="0"/>
              </a:defRPr>
            </a:lvl1pPr>
            <a:lvl2pPr marL="757066" indent="-291179">
              <a:defRPr sz="2900">
                <a:solidFill>
                  <a:schemeClr val="tx1"/>
                </a:solidFill>
                <a:latin typeface="Arial" charset="0"/>
              </a:defRPr>
            </a:lvl2pPr>
            <a:lvl3pPr marL="1164717" indent="-232943">
              <a:defRPr sz="2900">
                <a:solidFill>
                  <a:schemeClr val="tx1"/>
                </a:solidFill>
                <a:latin typeface="Arial" charset="0"/>
              </a:defRPr>
            </a:lvl3pPr>
            <a:lvl4pPr marL="1630604" indent="-232943">
              <a:defRPr sz="2900">
                <a:solidFill>
                  <a:schemeClr val="tx1"/>
                </a:solidFill>
                <a:latin typeface="Arial" charset="0"/>
              </a:defRPr>
            </a:lvl4pPr>
            <a:lvl5pPr marL="2096491" indent="-232943">
              <a:defRPr sz="2900">
                <a:solidFill>
                  <a:schemeClr val="tx1"/>
                </a:solidFill>
                <a:latin typeface="Arial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chemeClr val="tx1"/>
                </a:solidFill>
                <a:latin typeface="Arial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chemeClr val="tx1"/>
                </a:solidFill>
                <a:latin typeface="Arial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chemeClr val="tx1"/>
                </a:solidFill>
                <a:latin typeface="Arial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rtl="0">
              <a:defRPr/>
            </a:pPr>
            <a:fld id="{2907B029-51A8-4F19-86FD-D0434D09A34B}" type="slidenum">
              <a:rPr sz="1200">
                <a:latin typeface="Times" charset="0"/>
              </a:rPr>
              <a:pPr>
                <a:defRPr/>
              </a:pPr>
              <a:t>6</a:t>
            </a:fld>
            <a:endParaRPr lang="ru-Ru" altLang="en-US" sz="12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24209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Slide Image Placeholder 1">
            <a:extLst>
              <a:ext uri="{FF2B5EF4-FFF2-40B4-BE49-F238E27FC236}">
                <a16:creationId xmlns:a16="http://schemas.microsoft.com/office/drawing/2014/main" id="{DA9EDD42-04F3-47B1-97FD-D7752A2642D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3" name="Notes Placeholder 2">
            <a:extLst>
              <a:ext uri="{FF2B5EF4-FFF2-40B4-BE49-F238E27FC236}">
                <a16:creationId xmlns:a16="http://schemas.microsoft.com/office/drawing/2014/main" id="{812E6FE2-E45B-4FE1-9243-47E4097A69C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l" rtl="0"/>
            <a:r>
              <a:rPr lang="ru-Ru" b="0" i="0" u="none" baseline="0"/>
              <a:t>Например, для сбора данных на 100 объектах одной группе сбора данных потребуется около 100 дней! Чем больше товаров-маркеров, тем больше потребуется времени для сбора данных по КПЭ и работы на центральном складе! Физическое расстояние между объектами, а также рельеф местности. Сколько объектов вы можете посетить за день? Допустим, один, включая время на проезд до второго.</a:t>
            </a:r>
            <a:endParaRPr lang="ru-Ru" altLang="en-US" dirty="0"/>
          </a:p>
        </p:txBody>
      </p:sp>
      <p:sp>
        <p:nvSpPr>
          <p:cNvPr id="117764" name="Slide Number Placeholder 3">
            <a:extLst>
              <a:ext uri="{FF2B5EF4-FFF2-40B4-BE49-F238E27FC236}">
                <a16:creationId xmlns:a16="http://schemas.microsoft.com/office/drawing/2014/main" id="{0EFE68B8-04D3-41EF-BC40-483BB992CBA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900">
                <a:solidFill>
                  <a:schemeClr val="tx1"/>
                </a:solidFill>
                <a:latin typeface="Arial" charset="0"/>
              </a:defRPr>
            </a:lvl1pPr>
            <a:lvl2pPr marL="757066" indent="-291179">
              <a:defRPr sz="2900">
                <a:solidFill>
                  <a:schemeClr val="tx1"/>
                </a:solidFill>
                <a:latin typeface="Arial" charset="0"/>
              </a:defRPr>
            </a:lvl2pPr>
            <a:lvl3pPr marL="1164717" indent="-232943">
              <a:defRPr sz="2900">
                <a:solidFill>
                  <a:schemeClr val="tx1"/>
                </a:solidFill>
                <a:latin typeface="Arial" charset="0"/>
              </a:defRPr>
            </a:lvl3pPr>
            <a:lvl4pPr marL="1630604" indent="-232943">
              <a:defRPr sz="2900">
                <a:solidFill>
                  <a:schemeClr val="tx1"/>
                </a:solidFill>
                <a:latin typeface="Arial" charset="0"/>
              </a:defRPr>
            </a:lvl4pPr>
            <a:lvl5pPr marL="2096491" indent="-232943">
              <a:defRPr sz="2900">
                <a:solidFill>
                  <a:schemeClr val="tx1"/>
                </a:solidFill>
                <a:latin typeface="Arial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chemeClr val="tx1"/>
                </a:solidFill>
                <a:latin typeface="Arial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chemeClr val="tx1"/>
                </a:solidFill>
                <a:latin typeface="Arial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chemeClr val="tx1"/>
                </a:solidFill>
                <a:latin typeface="Arial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rtl="0">
              <a:defRPr/>
            </a:pPr>
            <a:fld id="{2907B029-51A8-4F19-86FD-D0434D09A34B}" type="slidenum">
              <a:rPr sz="1200">
                <a:latin typeface="Times" charset="0"/>
              </a:rPr>
              <a:pPr>
                <a:defRPr/>
              </a:pPr>
              <a:t>7</a:t>
            </a:fld>
            <a:endParaRPr lang="ru-Ru" altLang="en-US" sz="12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51350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Slide Image Placeholder 1">
            <a:extLst>
              <a:ext uri="{FF2B5EF4-FFF2-40B4-BE49-F238E27FC236}">
                <a16:creationId xmlns:a16="http://schemas.microsoft.com/office/drawing/2014/main" id="{DA9EDD42-04F3-47B1-97FD-D7752A2642D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3" name="Notes Placeholder 2">
            <a:extLst>
              <a:ext uri="{FF2B5EF4-FFF2-40B4-BE49-F238E27FC236}">
                <a16:creationId xmlns:a16="http://schemas.microsoft.com/office/drawing/2014/main" id="{812E6FE2-E45B-4FE1-9243-47E4097A69C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l" rtl="0"/>
            <a:r>
              <a:rPr lang="ru-Ru" b="0" i="0" u="none" baseline="0"/>
              <a:t>Язык и термины: Провинция, штат, страна и пр.</a:t>
            </a:r>
          </a:p>
          <a:p>
            <a:pPr algn="l" rtl="0"/>
            <a:r>
              <a:rPr lang="ru-Ru" b="0" i="0" u="none" baseline="0"/>
              <a:t>Нормы, установленные министерством здравоохранения/организациями: например, нужно ли нанести визит вежливости в учреждения здравоохранения национального уровня, прежде чем посещать региональные учреждения и пр.</a:t>
            </a:r>
            <a:endParaRPr lang="ru-Ru" altLang="en-US" dirty="0"/>
          </a:p>
        </p:txBody>
      </p:sp>
      <p:sp>
        <p:nvSpPr>
          <p:cNvPr id="117764" name="Slide Number Placeholder 3">
            <a:extLst>
              <a:ext uri="{FF2B5EF4-FFF2-40B4-BE49-F238E27FC236}">
                <a16:creationId xmlns:a16="http://schemas.microsoft.com/office/drawing/2014/main" id="{0EFE68B8-04D3-41EF-BC40-483BB992CBA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900">
                <a:solidFill>
                  <a:schemeClr val="tx1"/>
                </a:solidFill>
                <a:latin typeface="Arial" charset="0"/>
              </a:defRPr>
            </a:lvl1pPr>
            <a:lvl2pPr marL="757066" indent="-291179">
              <a:defRPr sz="2900">
                <a:solidFill>
                  <a:schemeClr val="tx1"/>
                </a:solidFill>
                <a:latin typeface="Arial" charset="0"/>
              </a:defRPr>
            </a:lvl2pPr>
            <a:lvl3pPr marL="1164717" indent="-232943">
              <a:defRPr sz="2900">
                <a:solidFill>
                  <a:schemeClr val="tx1"/>
                </a:solidFill>
                <a:latin typeface="Arial" charset="0"/>
              </a:defRPr>
            </a:lvl3pPr>
            <a:lvl4pPr marL="1630604" indent="-232943">
              <a:defRPr sz="2900">
                <a:solidFill>
                  <a:schemeClr val="tx1"/>
                </a:solidFill>
                <a:latin typeface="Arial" charset="0"/>
              </a:defRPr>
            </a:lvl4pPr>
            <a:lvl5pPr marL="2096491" indent="-232943">
              <a:defRPr sz="2900">
                <a:solidFill>
                  <a:schemeClr val="tx1"/>
                </a:solidFill>
                <a:latin typeface="Arial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chemeClr val="tx1"/>
                </a:solidFill>
                <a:latin typeface="Arial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chemeClr val="tx1"/>
                </a:solidFill>
                <a:latin typeface="Arial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chemeClr val="tx1"/>
                </a:solidFill>
                <a:latin typeface="Arial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rtl="0">
              <a:defRPr/>
            </a:pPr>
            <a:fld id="{2907B029-51A8-4F19-86FD-D0434D09A34B}" type="slidenum">
              <a:rPr sz="1200">
                <a:latin typeface="Times" charset="0"/>
              </a:rPr>
              <a:pPr>
                <a:defRPr/>
              </a:pPr>
              <a:t>8</a:t>
            </a:fld>
            <a:endParaRPr lang="ru-Ru" altLang="en-US" sz="12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58411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Slide Image Placeholder 1">
            <a:extLst>
              <a:ext uri="{FF2B5EF4-FFF2-40B4-BE49-F238E27FC236}">
                <a16:creationId xmlns:a16="http://schemas.microsoft.com/office/drawing/2014/main" id="{DA9EDD42-04F3-47B1-97FD-D7752A2642D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3" name="Notes Placeholder 2">
            <a:extLst>
              <a:ext uri="{FF2B5EF4-FFF2-40B4-BE49-F238E27FC236}">
                <a16:creationId xmlns:a16="http://schemas.microsoft.com/office/drawing/2014/main" id="{812E6FE2-E45B-4FE1-9243-47E4097A69C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l" rtl="0"/>
            <a:r>
              <a:rPr lang="ru-Ru" b="0" i="0" u="none" baseline="0"/>
              <a:t>Хотя лица, проводящие оценку, могут включить любое число товаров-маркеров по своему усмотрению, они должны помнить, что добавление более чем 11–12 товаров замедлит сбор данных и может повлиять на возможности группы по завершению сбора данных на крупном объекте в течение одного дня. Необходимо сбалансировать интересы многих программ в сфере здравоохранения. Возможно это лучший способ оценки появления нового товара, чем включение в NSCA. Потребует ли включение товара добавления учреждения нового типа, например, в Замбии мы не добавляли противотуберкулезные препараты или вакцины, поэтому нам не пришлось посещать склады в провинциях. Противомоскитные сетки длительного действия могут храниться на отдельном складе.</a:t>
            </a:r>
            <a:endParaRPr lang="ru-Ru" altLang="en-US" dirty="0"/>
          </a:p>
        </p:txBody>
      </p:sp>
      <p:sp>
        <p:nvSpPr>
          <p:cNvPr id="117764" name="Slide Number Placeholder 3">
            <a:extLst>
              <a:ext uri="{FF2B5EF4-FFF2-40B4-BE49-F238E27FC236}">
                <a16:creationId xmlns:a16="http://schemas.microsoft.com/office/drawing/2014/main" id="{0EFE68B8-04D3-41EF-BC40-483BB992CBA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900">
                <a:solidFill>
                  <a:schemeClr val="tx1"/>
                </a:solidFill>
                <a:latin typeface="Arial" charset="0"/>
              </a:defRPr>
            </a:lvl1pPr>
            <a:lvl2pPr marL="757066" indent="-291179">
              <a:defRPr sz="2900">
                <a:solidFill>
                  <a:schemeClr val="tx1"/>
                </a:solidFill>
                <a:latin typeface="Arial" charset="0"/>
              </a:defRPr>
            </a:lvl2pPr>
            <a:lvl3pPr marL="1164717" indent="-232943">
              <a:defRPr sz="2900">
                <a:solidFill>
                  <a:schemeClr val="tx1"/>
                </a:solidFill>
                <a:latin typeface="Arial" charset="0"/>
              </a:defRPr>
            </a:lvl3pPr>
            <a:lvl4pPr marL="1630604" indent="-232943">
              <a:defRPr sz="2900">
                <a:solidFill>
                  <a:schemeClr val="tx1"/>
                </a:solidFill>
                <a:latin typeface="Arial" charset="0"/>
              </a:defRPr>
            </a:lvl4pPr>
            <a:lvl5pPr marL="2096491" indent="-232943">
              <a:defRPr sz="2900">
                <a:solidFill>
                  <a:schemeClr val="tx1"/>
                </a:solidFill>
                <a:latin typeface="Arial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chemeClr val="tx1"/>
                </a:solidFill>
                <a:latin typeface="Arial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chemeClr val="tx1"/>
                </a:solidFill>
                <a:latin typeface="Arial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chemeClr val="tx1"/>
                </a:solidFill>
                <a:latin typeface="Arial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rtl="0">
              <a:defRPr/>
            </a:pPr>
            <a:fld id="{2907B029-51A8-4F19-86FD-D0434D09A34B}" type="slidenum">
              <a:rPr sz="1200">
                <a:latin typeface="Times" charset="0"/>
              </a:rPr>
              <a:pPr>
                <a:defRPr/>
              </a:pPr>
              <a:t>9</a:t>
            </a:fld>
            <a:endParaRPr lang="ru-Ru" altLang="en-US" sz="12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48980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- Full Phot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Placeholder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400" y="153988"/>
            <a:ext cx="8839199" cy="4876800"/>
          </a:xfrm>
          <a:prstGeom prst="rect">
            <a:avLst/>
          </a:prstGeom>
        </p:spPr>
      </p:pic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601787"/>
            <a:ext cx="3886200" cy="1209781"/>
          </a:xfr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  <p:txBody>
          <a:bodyPr anchor="b" anchorCtr="0">
            <a:normAutofit/>
          </a:bodyPr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5800" y="3135206"/>
            <a:ext cx="3429000" cy="1209781"/>
          </a:xfrm>
          <a:effectLst>
            <a:outerShdw blurRad="254000" dir="5400000" algn="tl" rotWithShape="0">
              <a:srgbClr val="000000">
                <a:alpha val="40000"/>
              </a:srgbClr>
            </a:outerShdw>
          </a:effectLst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746760" y="2973387"/>
            <a:ext cx="32004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7862312" y="1098609"/>
            <a:ext cx="2073910" cy="184666"/>
          </a:xfrm>
        </p:spPr>
        <p:txBody>
          <a:bodyPr>
            <a:spAutoFit/>
          </a:bodyPr>
          <a:lstStyle>
            <a:lvl1pPr marL="0" indent="0" algn="r">
              <a:buNone/>
              <a:defRPr sz="600" baseline="0">
                <a:solidFill>
                  <a:schemeClr val="bg1"/>
                </a:solidFill>
              </a:defRPr>
            </a:lvl1pPr>
            <a:lvl2pPr marL="230187" indent="0">
              <a:buNone/>
              <a:defRPr sz="1800">
                <a:solidFill>
                  <a:schemeClr val="bg1"/>
                </a:solidFill>
              </a:defRPr>
            </a:lvl2pPr>
            <a:lvl3pPr marL="460375" indent="0">
              <a:buNone/>
              <a:defRPr sz="1600">
                <a:solidFill>
                  <a:schemeClr val="bg1"/>
                </a:solidFill>
              </a:defRPr>
            </a:lvl3pPr>
            <a:lvl4pPr marL="684212" indent="0">
              <a:buNone/>
              <a:defRPr sz="1400">
                <a:solidFill>
                  <a:schemeClr val="bg1"/>
                </a:solidFill>
              </a:defRPr>
            </a:lvl4pPr>
            <a:lvl5pPr marL="1025525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768" y="569937"/>
            <a:ext cx="1369673" cy="410902"/>
          </a:xfrm>
          <a:prstGeom prst="rect">
            <a:avLst/>
          </a:prstGeo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83077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Title Only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152400" y="153987"/>
            <a:ext cx="4419600" cy="4876799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200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3442713" y="1098609"/>
            <a:ext cx="2073910" cy="184666"/>
          </a:xfrm>
        </p:spPr>
        <p:txBody>
          <a:bodyPr>
            <a:spAutoFit/>
          </a:bodyPr>
          <a:lstStyle>
            <a:lvl1pPr marL="0" indent="0" algn="r">
              <a:buNone/>
              <a:defRPr sz="600" baseline="0">
                <a:solidFill>
                  <a:srgbClr val="FFFFFF"/>
                </a:solidFill>
              </a:defRPr>
            </a:lvl1pPr>
            <a:lvl2pPr marL="230187" indent="0">
              <a:buNone/>
              <a:defRPr sz="1800">
                <a:solidFill>
                  <a:schemeClr val="bg1"/>
                </a:solidFill>
              </a:defRPr>
            </a:lvl2pPr>
            <a:lvl3pPr marL="460375" indent="0">
              <a:buNone/>
              <a:defRPr sz="1600">
                <a:solidFill>
                  <a:schemeClr val="bg1"/>
                </a:solidFill>
              </a:defRPr>
            </a:lvl3pPr>
            <a:lvl4pPr marL="684212" indent="0">
              <a:buNone/>
              <a:defRPr sz="1400">
                <a:solidFill>
                  <a:schemeClr val="bg1"/>
                </a:solidFill>
              </a:defRPr>
            </a:lvl4pPr>
            <a:lvl5pPr marL="1025525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4877104" y="2188567"/>
            <a:ext cx="3885896" cy="83766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392527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1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686104" y="682922"/>
            <a:ext cx="7772400" cy="46166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 hasCustomPrompt="1"/>
          </p:nvPr>
        </p:nvSpPr>
        <p:spPr>
          <a:xfrm>
            <a:off x="685800" y="1296987"/>
            <a:ext cx="7772400" cy="3200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30188" marR="0" indent="-230188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/>
              <a:buChar char="•"/>
              <a:tabLst/>
              <a:defRPr/>
            </a:lvl1pPr>
          </a:lstStyle>
          <a:p>
            <a:pPr marL="230188" marR="0" lvl="0" indent="-230188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Click to edit Master text styles</a:t>
            </a:r>
          </a:p>
          <a:p>
            <a:pPr marL="684213" marR="0" lvl="1" indent="-230188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2070586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2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6104" y="1296987"/>
            <a:ext cx="3809696" cy="3200400"/>
          </a:xfrm>
        </p:spPr>
        <p:txBody>
          <a:bodyPr>
            <a:normAutofit/>
          </a:bodyPr>
          <a:lstStyle>
            <a:lvl1pPr>
              <a:defRPr sz="1600">
                <a:solidFill>
                  <a:srgbClr val="6C6463"/>
                </a:solidFill>
              </a:defRPr>
            </a:lvl1pPr>
            <a:lvl2pPr>
              <a:defRPr sz="16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6C6463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6987"/>
            <a:ext cx="3810304" cy="3200400"/>
          </a:xfrm>
        </p:spPr>
        <p:txBody>
          <a:bodyPr>
            <a:normAutofit/>
          </a:bodyPr>
          <a:lstStyle>
            <a:lvl1pPr>
              <a:defRPr sz="1600">
                <a:solidFill>
                  <a:srgbClr val="6C6463"/>
                </a:solidFill>
              </a:defRPr>
            </a:lvl1pPr>
            <a:lvl2pPr>
              <a:defRPr sz="16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6C6463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2400" y="4844639"/>
            <a:ext cx="2133600" cy="18614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844639"/>
            <a:ext cx="2895600" cy="18614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58000" y="4844639"/>
            <a:ext cx="2133600" cy="18614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686104" y="679217"/>
            <a:ext cx="7772400" cy="46537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225650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3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6104" y="1296987"/>
            <a:ext cx="2514296" cy="3200400"/>
          </a:xfrm>
        </p:spPr>
        <p:txBody>
          <a:bodyPr>
            <a:normAutofit/>
          </a:bodyPr>
          <a:lstStyle>
            <a:lvl1pPr>
              <a:defRPr sz="1600">
                <a:solidFill>
                  <a:srgbClr val="6C6463"/>
                </a:solidFill>
              </a:defRPr>
            </a:lvl1pPr>
            <a:lvl2pPr>
              <a:defRPr sz="16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FFFFF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43600" y="1296987"/>
            <a:ext cx="2514904" cy="3200400"/>
          </a:xfrm>
        </p:spPr>
        <p:txBody>
          <a:bodyPr>
            <a:normAutofit/>
          </a:bodyPr>
          <a:lstStyle>
            <a:lvl1pPr>
              <a:defRPr sz="1600">
                <a:solidFill>
                  <a:srgbClr val="6C6463"/>
                </a:solidFill>
              </a:defRPr>
            </a:lvl1pPr>
            <a:lvl2pPr>
              <a:defRPr sz="16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FFFFF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2400" y="4844639"/>
            <a:ext cx="2133600" cy="18614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844639"/>
            <a:ext cx="2895600" cy="18614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58000" y="4844639"/>
            <a:ext cx="2133600" cy="18614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3314548" y="1296987"/>
            <a:ext cx="2514904" cy="3200400"/>
          </a:xfrm>
        </p:spPr>
        <p:txBody>
          <a:bodyPr>
            <a:normAutofit/>
          </a:bodyPr>
          <a:lstStyle>
            <a:lvl1pPr>
              <a:defRPr sz="1600">
                <a:solidFill>
                  <a:srgbClr val="6C6463"/>
                </a:solidFill>
              </a:defRPr>
            </a:lvl1pPr>
            <a:lvl2pPr>
              <a:defRPr sz="16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FFFFF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686104" y="679217"/>
            <a:ext cx="7772400" cy="46537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480107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1 Content + Bottom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152400" y="2592387"/>
            <a:ext cx="8839200" cy="2440594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200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96987"/>
            <a:ext cx="7772400" cy="1143000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7862313" y="3537008"/>
            <a:ext cx="2073910" cy="184666"/>
          </a:xfrm>
        </p:spPr>
        <p:txBody>
          <a:bodyPr>
            <a:spAutoFit/>
          </a:bodyPr>
          <a:lstStyle>
            <a:lvl1pPr marL="0" indent="0" algn="r">
              <a:buNone/>
              <a:defRPr sz="600" baseline="0">
                <a:solidFill>
                  <a:srgbClr val="FFFFFF"/>
                </a:solidFill>
              </a:defRPr>
            </a:lvl1pPr>
            <a:lvl2pPr marL="230187" indent="0">
              <a:buNone/>
              <a:defRPr sz="1800">
                <a:solidFill>
                  <a:schemeClr val="bg1"/>
                </a:solidFill>
              </a:defRPr>
            </a:lvl2pPr>
            <a:lvl3pPr marL="460375" indent="0">
              <a:buNone/>
              <a:defRPr sz="1600">
                <a:solidFill>
                  <a:schemeClr val="bg1"/>
                </a:solidFill>
              </a:defRPr>
            </a:lvl3pPr>
            <a:lvl4pPr marL="684212" indent="0">
              <a:buNone/>
              <a:defRPr sz="1400">
                <a:solidFill>
                  <a:schemeClr val="bg1"/>
                </a:solidFill>
              </a:defRPr>
            </a:lvl4pPr>
            <a:lvl5pPr marL="1025525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686104" y="679217"/>
            <a:ext cx="7772400" cy="46537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508997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1 Content + Right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4572000" y="153988"/>
            <a:ext cx="4419600" cy="4876800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200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685800" y="1677987"/>
            <a:ext cx="3657600" cy="2819400"/>
          </a:xfrm>
        </p:spPr>
        <p:txBody>
          <a:bodyPr>
            <a:normAutofit/>
          </a:bodyPr>
          <a:lstStyle>
            <a:lvl1pPr>
              <a:defRPr sz="1600">
                <a:solidFill>
                  <a:srgbClr val="6C6463"/>
                </a:solidFill>
              </a:defRPr>
            </a:lvl1pPr>
            <a:lvl2pPr>
              <a:defRPr sz="16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7862312" y="1098609"/>
            <a:ext cx="2073910" cy="184666"/>
          </a:xfrm>
        </p:spPr>
        <p:txBody>
          <a:bodyPr>
            <a:spAutoFit/>
          </a:bodyPr>
          <a:lstStyle>
            <a:lvl1pPr marL="0" indent="0" algn="r">
              <a:buNone/>
              <a:defRPr sz="600" baseline="0">
                <a:solidFill>
                  <a:srgbClr val="FFFFFF"/>
                </a:solidFill>
              </a:defRPr>
            </a:lvl1pPr>
            <a:lvl2pPr marL="230187" indent="0">
              <a:buNone/>
              <a:defRPr sz="1800">
                <a:solidFill>
                  <a:schemeClr val="bg1"/>
                </a:solidFill>
              </a:defRPr>
            </a:lvl2pPr>
            <a:lvl3pPr marL="460375" indent="0">
              <a:buNone/>
              <a:defRPr sz="1600">
                <a:solidFill>
                  <a:schemeClr val="bg1"/>
                </a:solidFill>
              </a:defRPr>
            </a:lvl3pPr>
            <a:lvl4pPr marL="684212" indent="0">
              <a:buNone/>
              <a:defRPr sz="1400">
                <a:solidFill>
                  <a:schemeClr val="bg1"/>
                </a:solidFill>
              </a:defRPr>
            </a:lvl4pPr>
            <a:lvl5pPr marL="1025525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678715"/>
            <a:ext cx="3657600" cy="830997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827033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152400" y="153987"/>
            <a:ext cx="4419600" cy="4876799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200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3442713" y="1098609"/>
            <a:ext cx="2073910" cy="184666"/>
          </a:xfrm>
        </p:spPr>
        <p:txBody>
          <a:bodyPr>
            <a:spAutoFit/>
          </a:bodyPr>
          <a:lstStyle>
            <a:lvl1pPr marL="0" indent="0" algn="r">
              <a:buNone/>
              <a:defRPr sz="600" baseline="0">
                <a:solidFill>
                  <a:srgbClr val="FFFFFF"/>
                </a:solidFill>
              </a:defRPr>
            </a:lvl1pPr>
            <a:lvl2pPr marL="230187" indent="0">
              <a:buNone/>
              <a:defRPr sz="1800">
                <a:solidFill>
                  <a:schemeClr val="bg1"/>
                </a:solidFill>
              </a:defRPr>
            </a:lvl2pPr>
            <a:lvl3pPr marL="460375" indent="0">
              <a:buNone/>
              <a:defRPr sz="1600">
                <a:solidFill>
                  <a:schemeClr val="bg1"/>
                </a:solidFill>
              </a:defRPr>
            </a:lvl3pPr>
            <a:lvl4pPr marL="684212" indent="0">
              <a:buNone/>
              <a:defRPr sz="1400">
                <a:solidFill>
                  <a:schemeClr val="bg1"/>
                </a:solidFill>
              </a:defRPr>
            </a:lvl4pPr>
            <a:lvl5pPr marL="1025525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4877104" y="2188567"/>
            <a:ext cx="3885896" cy="83766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208314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400" y="153987"/>
            <a:ext cx="8839201" cy="4876800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7862313" y="1098609"/>
            <a:ext cx="2073910" cy="184666"/>
          </a:xfrm>
        </p:spPr>
        <p:txBody>
          <a:bodyPr>
            <a:spAutoFit/>
          </a:bodyPr>
          <a:lstStyle>
            <a:lvl1pPr marL="0" indent="0" algn="r">
              <a:buNone/>
              <a:defRPr sz="600" baseline="0">
                <a:solidFill>
                  <a:srgbClr val="FFFFFF"/>
                </a:solidFill>
              </a:defRPr>
            </a:lvl1pPr>
            <a:lvl2pPr marL="230187" indent="0">
              <a:buNone/>
              <a:defRPr sz="1800">
                <a:solidFill>
                  <a:schemeClr val="bg1"/>
                </a:solidFill>
              </a:defRPr>
            </a:lvl2pPr>
            <a:lvl3pPr marL="460375" indent="0">
              <a:buNone/>
              <a:defRPr sz="1600">
                <a:solidFill>
                  <a:schemeClr val="bg1"/>
                </a:solidFill>
              </a:defRPr>
            </a:lvl3pPr>
            <a:lvl4pPr marL="684212" indent="0">
              <a:buNone/>
              <a:defRPr sz="1400">
                <a:solidFill>
                  <a:schemeClr val="bg1"/>
                </a:solidFill>
              </a:defRPr>
            </a:lvl4pPr>
            <a:lvl5pPr marL="1025525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768" y="4344987"/>
            <a:ext cx="1369673" cy="410902"/>
          </a:xfrm>
          <a:prstGeom prst="rect">
            <a:avLst/>
          </a:prstGeom>
          <a:effectLst/>
        </p:spPr>
      </p:pic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5800" y="3135206"/>
            <a:ext cx="3429000" cy="1209781"/>
          </a:xfrm>
          <a:effectLst>
            <a:outerShdw blurRad="254000" dir="5400000" algn="tl" rotWithShape="0">
              <a:srgbClr val="000000">
                <a:alpha val="40000"/>
              </a:srgbClr>
            </a:outerShdw>
          </a:effectLst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746760" y="2973387"/>
            <a:ext cx="32004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18525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ver - Full Red">
    <p:bg>
      <p:bgPr>
        <a:solidFill>
          <a:srgbClr val="002F6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601787"/>
            <a:ext cx="3886200" cy="1209781"/>
          </a:xfrm>
          <a:effectLst/>
        </p:spPr>
        <p:txBody>
          <a:bodyPr anchor="b" anchorCtr="0">
            <a:normAutofit/>
          </a:bodyPr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5800" y="3135206"/>
            <a:ext cx="3429000" cy="1209781"/>
          </a:xfrm>
          <a:effectLst/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746760" y="2973387"/>
            <a:ext cx="320040" cy="0"/>
          </a:xfrm>
          <a:prstGeom prst="line">
            <a:avLst/>
          </a:prstGeom>
          <a:ln w="19050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768" y="569937"/>
            <a:ext cx="1369673" cy="410902"/>
          </a:xfrm>
          <a:prstGeom prst="rect">
            <a:avLst/>
          </a:prstGeo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066321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vider - Full Red">
    <p:bg>
      <p:bgPr>
        <a:solidFill>
          <a:srgbClr val="002F6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43000" y="534987"/>
            <a:ext cx="5486400" cy="461665"/>
          </a:xfrm>
        </p:spPr>
        <p:txBody>
          <a:bodyPr wrap="square" anchor="t" anchorCtr="0">
            <a:sp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52400" y="4844639"/>
            <a:ext cx="2133600" cy="186148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844639"/>
            <a:ext cx="2895600" cy="186148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858000" y="4844639"/>
            <a:ext cx="2133600" cy="186148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768" y="4344987"/>
            <a:ext cx="1369673" cy="410902"/>
          </a:xfrm>
          <a:prstGeom prst="rect">
            <a:avLst/>
          </a:prstGeom>
          <a:effectLst/>
        </p:spPr>
      </p:pic>
      <p:cxnSp>
        <p:nvCxnSpPr>
          <p:cNvPr id="13" name="Straight Connector 12"/>
          <p:cNvCxnSpPr/>
          <p:nvPr userDrawn="1"/>
        </p:nvCxnSpPr>
        <p:spPr>
          <a:xfrm>
            <a:off x="746760" y="687387"/>
            <a:ext cx="32004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1465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- Full Red">
    <p:bg>
      <p:bgPr>
        <a:solidFill>
          <a:srgbClr val="BA0C2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601787"/>
            <a:ext cx="3886200" cy="1209781"/>
          </a:xfrm>
          <a:effectLst/>
        </p:spPr>
        <p:txBody>
          <a:bodyPr anchor="b" anchorCtr="0">
            <a:normAutofit/>
          </a:bodyPr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5800" y="3135206"/>
            <a:ext cx="3429000" cy="1209781"/>
          </a:xfrm>
          <a:effectLst/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746760" y="2973387"/>
            <a:ext cx="320040" cy="0"/>
          </a:xfrm>
          <a:prstGeom prst="line">
            <a:avLst/>
          </a:prstGeom>
          <a:ln w="19050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768" y="569937"/>
            <a:ext cx="1369673" cy="410902"/>
          </a:xfrm>
          <a:prstGeom prst="rect">
            <a:avLst/>
          </a:prstGeo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5277123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1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686104" y="682922"/>
            <a:ext cx="7772400" cy="46166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idx="1" hasCustomPrompt="1"/>
          </p:nvPr>
        </p:nvSpPr>
        <p:spPr>
          <a:xfrm>
            <a:off x="685800" y="1296987"/>
            <a:ext cx="7772400" cy="3200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30188" marR="0" indent="-230188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/>
              <a:buChar char="•"/>
              <a:tabLst/>
              <a:defRPr/>
            </a:lvl1pPr>
          </a:lstStyle>
          <a:p>
            <a:pPr marL="230188" marR="0" lvl="0" indent="-230188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Click to edit Master text styles</a:t>
            </a:r>
          </a:p>
          <a:p>
            <a:pPr marL="684213" marR="0" lvl="1" indent="-230188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42543250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2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6104" y="1296987"/>
            <a:ext cx="3809696" cy="3200400"/>
          </a:xfrm>
        </p:spPr>
        <p:txBody>
          <a:bodyPr>
            <a:normAutofit/>
          </a:bodyPr>
          <a:lstStyle>
            <a:lvl1pPr>
              <a:defRPr sz="1600">
                <a:solidFill>
                  <a:srgbClr val="6C6463"/>
                </a:solidFill>
              </a:defRPr>
            </a:lvl1pPr>
            <a:lvl2pPr>
              <a:defRPr sz="16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6C6463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6987"/>
            <a:ext cx="3810304" cy="3200400"/>
          </a:xfrm>
        </p:spPr>
        <p:txBody>
          <a:bodyPr>
            <a:normAutofit/>
          </a:bodyPr>
          <a:lstStyle>
            <a:lvl1pPr>
              <a:defRPr sz="1600">
                <a:solidFill>
                  <a:srgbClr val="6C6463"/>
                </a:solidFill>
              </a:defRPr>
            </a:lvl1pPr>
            <a:lvl2pPr>
              <a:defRPr sz="16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6C6463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2400" y="4844639"/>
            <a:ext cx="2133600" cy="18614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844639"/>
            <a:ext cx="2895600" cy="18614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58000" y="4844639"/>
            <a:ext cx="2133600" cy="18614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686104" y="679217"/>
            <a:ext cx="7772400" cy="46537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214077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3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6104" y="1296987"/>
            <a:ext cx="2514296" cy="3200400"/>
          </a:xfrm>
        </p:spPr>
        <p:txBody>
          <a:bodyPr>
            <a:normAutofit/>
          </a:bodyPr>
          <a:lstStyle>
            <a:lvl1pPr>
              <a:defRPr sz="1600">
                <a:solidFill>
                  <a:srgbClr val="6C6463"/>
                </a:solidFill>
              </a:defRPr>
            </a:lvl1pPr>
            <a:lvl2pPr>
              <a:defRPr sz="16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FFFFF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43600" y="1296987"/>
            <a:ext cx="2514904" cy="3200400"/>
          </a:xfrm>
        </p:spPr>
        <p:txBody>
          <a:bodyPr>
            <a:normAutofit/>
          </a:bodyPr>
          <a:lstStyle>
            <a:lvl1pPr>
              <a:defRPr sz="1600">
                <a:solidFill>
                  <a:srgbClr val="6C6463"/>
                </a:solidFill>
              </a:defRPr>
            </a:lvl1pPr>
            <a:lvl2pPr>
              <a:defRPr sz="16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FFFFF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2400" y="4844639"/>
            <a:ext cx="2133600" cy="18614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844639"/>
            <a:ext cx="2895600" cy="18614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58000" y="4844639"/>
            <a:ext cx="2133600" cy="18614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3314548" y="1296987"/>
            <a:ext cx="2514904" cy="3200400"/>
          </a:xfrm>
        </p:spPr>
        <p:txBody>
          <a:bodyPr>
            <a:normAutofit/>
          </a:bodyPr>
          <a:lstStyle>
            <a:lvl1pPr>
              <a:defRPr sz="1600">
                <a:solidFill>
                  <a:srgbClr val="6C6463"/>
                </a:solidFill>
              </a:defRPr>
            </a:lvl1pPr>
            <a:lvl2pPr>
              <a:defRPr sz="16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FFFFF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686104" y="679217"/>
            <a:ext cx="7772400" cy="46537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6319233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1 Content + Bottom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152400" y="2592387"/>
            <a:ext cx="8839200" cy="2440594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200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96987"/>
            <a:ext cx="7772400" cy="1143000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7862313" y="3537008"/>
            <a:ext cx="2073910" cy="184666"/>
          </a:xfrm>
        </p:spPr>
        <p:txBody>
          <a:bodyPr>
            <a:spAutoFit/>
          </a:bodyPr>
          <a:lstStyle>
            <a:lvl1pPr marL="0" indent="0" algn="r">
              <a:buNone/>
              <a:defRPr sz="600" baseline="0">
                <a:solidFill>
                  <a:srgbClr val="FFFFFF"/>
                </a:solidFill>
              </a:defRPr>
            </a:lvl1pPr>
            <a:lvl2pPr marL="230187" indent="0">
              <a:buNone/>
              <a:defRPr sz="1800">
                <a:solidFill>
                  <a:schemeClr val="bg1"/>
                </a:solidFill>
              </a:defRPr>
            </a:lvl2pPr>
            <a:lvl3pPr marL="460375" indent="0">
              <a:buNone/>
              <a:defRPr sz="1600">
                <a:solidFill>
                  <a:schemeClr val="bg1"/>
                </a:solidFill>
              </a:defRPr>
            </a:lvl3pPr>
            <a:lvl4pPr marL="684212" indent="0">
              <a:buNone/>
              <a:defRPr sz="1400">
                <a:solidFill>
                  <a:schemeClr val="bg1"/>
                </a:solidFill>
              </a:defRPr>
            </a:lvl4pPr>
            <a:lvl5pPr marL="1025525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686104" y="679217"/>
            <a:ext cx="7772400" cy="46537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7235872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1 Content + Right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4572000" y="153988"/>
            <a:ext cx="4419600" cy="4876800"/>
          </a:xfrm>
          <a:solidFill>
            <a:srgbClr val="FFFFFF"/>
          </a:solidFill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200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685800" y="1677987"/>
            <a:ext cx="3657600" cy="2819400"/>
          </a:xfrm>
        </p:spPr>
        <p:txBody>
          <a:bodyPr>
            <a:normAutofit/>
          </a:bodyPr>
          <a:lstStyle>
            <a:lvl1pPr>
              <a:defRPr sz="1600">
                <a:solidFill>
                  <a:srgbClr val="6C6463"/>
                </a:solidFill>
              </a:defRPr>
            </a:lvl1pPr>
            <a:lvl2pPr>
              <a:defRPr sz="16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7862312" y="1098609"/>
            <a:ext cx="2073910" cy="184666"/>
          </a:xfrm>
        </p:spPr>
        <p:txBody>
          <a:bodyPr>
            <a:spAutoFit/>
          </a:bodyPr>
          <a:lstStyle>
            <a:lvl1pPr marL="0" indent="0" algn="r">
              <a:buNone/>
              <a:defRPr sz="600" baseline="0">
                <a:solidFill>
                  <a:srgbClr val="FFFFFF"/>
                </a:solidFill>
              </a:defRPr>
            </a:lvl1pPr>
            <a:lvl2pPr marL="230187" indent="0">
              <a:buNone/>
              <a:defRPr sz="1800">
                <a:solidFill>
                  <a:schemeClr val="bg1"/>
                </a:solidFill>
              </a:defRPr>
            </a:lvl2pPr>
            <a:lvl3pPr marL="460375" indent="0">
              <a:buNone/>
              <a:defRPr sz="1600">
                <a:solidFill>
                  <a:schemeClr val="bg1"/>
                </a:solidFill>
              </a:defRPr>
            </a:lvl3pPr>
            <a:lvl4pPr marL="684212" indent="0">
              <a:buNone/>
              <a:defRPr sz="1400">
                <a:solidFill>
                  <a:schemeClr val="bg1"/>
                </a:solidFill>
              </a:defRPr>
            </a:lvl4pPr>
            <a:lvl5pPr marL="1025525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678715"/>
            <a:ext cx="3657600" cy="830997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0533095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Title Only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152400" y="153987"/>
            <a:ext cx="4419600" cy="4876799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200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3442713" y="1098609"/>
            <a:ext cx="2073910" cy="184666"/>
          </a:xfrm>
        </p:spPr>
        <p:txBody>
          <a:bodyPr>
            <a:spAutoFit/>
          </a:bodyPr>
          <a:lstStyle>
            <a:lvl1pPr marL="0" indent="0" algn="r">
              <a:buNone/>
              <a:defRPr sz="600" baseline="0">
                <a:solidFill>
                  <a:srgbClr val="FFFFFF"/>
                </a:solidFill>
              </a:defRPr>
            </a:lvl1pPr>
            <a:lvl2pPr marL="230187" indent="0">
              <a:buNone/>
              <a:defRPr sz="1800">
                <a:solidFill>
                  <a:schemeClr val="bg1"/>
                </a:solidFill>
              </a:defRPr>
            </a:lvl2pPr>
            <a:lvl3pPr marL="460375" indent="0">
              <a:buNone/>
              <a:defRPr sz="1600">
                <a:solidFill>
                  <a:schemeClr val="bg1"/>
                </a:solidFill>
              </a:defRPr>
            </a:lvl3pPr>
            <a:lvl4pPr marL="684212" indent="0">
              <a:buNone/>
              <a:defRPr sz="1400">
                <a:solidFill>
                  <a:schemeClr val="bg1"/>
                </a:solidFill>
              </a:defRPr>
            </a:lvl4pPr>
            <a:lvl5pPr marL="1025525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4877104" y="2188567"/>
            <a:ext cx="3885896" cy="83766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3422747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1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686104" y="682922"/>
            <a:ext cx="7772400" cy="46166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 hasCustomPrompt="1"/>
          </p:nvPr>
        </p:nvSpPr>
        <p:spPr>
          <a:xfrm>
            <a:off x="685800" y="1296987"/>
            <a:ext cx="7772400" cy="3200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30188" marR="0" indent="-230188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/>
              <a:buChar char="•"/>
              <a:tabLst/>
              <a:defRPr/>
            </a:lvl1pPr>
          </a:lstStyle>
          <a:p>
            <a:pPr marL="230188" marR="0" lvl="0" indent="-230188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Click to edit Master text styles</a:t>
            </a:r>
          </a:p>
          <a:p>
            <a:pPr marL="684213" marR="0" lvl="1" indent="-230188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70629744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2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6104" y="1296987"/>
            <a:ext cx="3809696" cy="3200400"/>
          </a:xfrm>
        </p:spPr>
        <p:txBody>
          <a:bodyPr>
            <a:normAutofit/>
          </a:bodyPr>
          <a:lstStyle>
            <a:lvl1pPr>
              <a:defRPr sz="1600">
                <a:solidFill>
                  <a:srgbClr val="6C6463"/>
                </a:solidFill>
              </a:defRPr>
            </a:lvl1pPr>
            <a:lvl2pPr>
              <a:defRPr sz="16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6C6463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6987"/>
            <a:ext cx="3810304" cy="3200400"/>
          </a:xfrm>
        </p:spPr>
        <p:txBody>
          <a:bodyPr>
            <a:normAutofit/>
          </a:bodyPr>
          <a:lstStyle>
            <a:lvl1pPr>
              <a:defRPr sz="1600">
                <a:solidFill>
                  <a:srgbClr val="6C6463"/>
                </a:solidFill>
              </a:defRPr>
            </a:lvl1pPr>
            <a:lvl2pPr>
              <a:defRPr sz="16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6C6463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2400" y="4844639"/>
            <a:ext cx="2133600" cy="18614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844639"/>
            <a:ext cx="2895600" cy="18614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58000" y="4844639"/>
            <a:ext cx="2133600" cy="18614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686104" y="679217"/>
            <a:ext cx="7772400" cy="46537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9484543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3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6104" y="1296987"/>
            <a:ext cx="2514296" cy="3200400"/>
          </a:xfrm>
        </p:spPr>
        <p:txBody>
          <a:bodyPr>
            <a:normAutofit/>
          </a:bodyPr>
          <a:lstStyle>
            <a:lvl1pPr>
              <a:defRPr sz="1600">
                <a:solidFill>
                  <a:srgbClr val="6C6463"/>
                </a:solidFill>
              </a:defRPr>
            </a:lvl1pPr>
            <a:lvl2pPr>
              <a:defRPr sz="16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FFFFF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43600" y="1296987"/>
            <a:ext cx="2514904" cy="3200400"/>
          </a:xfrm>
        </p:spPr>
        <p:txBody>
          <a:bodyPr>
            <a:normAutofit/>
          </a:bodyPr>
          <a:lstStyle>
            <a:lvl1pPr>
              <a:defRPr sz="1600">
                <a:solidFill>
                  <a:srgbClr val="6C6463"/>
                </a:solidFill>
              </a:defRPr>
            </a:lvl1pPr>
            <a:lvl2pPr>
              <a:defRPr sz="16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FFFFF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2400" y="4844639"/>
            <a:ext cx="2133600" cy="18614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844639"/>
            <a:ext cx="2895600" cy="18614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58000" y="4844639"/>
            <a:ext cx="2133600" cy="18614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3314548" y="1296987"/>
            <a:ext cx="2514904" cy="3200400"/>
          </a:xfrm>
        </p:spPr>
        <p:txBody>
          <a:bodyPr>
            <a:normAutofit/>
          </a:bodyPr>
          <a:lstStyle>
            <a:lvl1pPr>
              <a:defRPr sz="1600">
                <a:solidFill>
                  <a:srgbClr val="6C6463"/>
                </a:solidFill>
              </a:defRPr>
            </a:lvl1pPr>
            <a:lvl2pPr>
              <a:defRPr sz="16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FFFFF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686104" y="679217"/>
            <a:ext cx="7772400" cy="46537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5607639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1 Content + Bottom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152400" y="2592387"/>
            <a:ext cx="8839200" cy="2440594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200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96987"/>
            <a:ext cx="7772400" cy="1143000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7862313" y="3537008"/>
            <a:ext cx="2073910" cy="184666"/>
          </a:xfrm>
        </p:spPr>
        <p:txBody>
          <a:bodyPr>
            <a:spAutoFit/>
          </a:bodyPr>
          <a:lstStyle>
            <a:lvl1pPr marL="0" indent="0" algn="r">
              <a:buNone/>
              <a:defRPr sz="600" baseline="0">
                <a:solidFill>
                  <a:srgbClr val="FFFFFF"/>
                </a:solidFill>
              </a:defRPr>
            </a:lvl1pPr>
            <a:lvl2pPr marL="230187" indent="0">
              <a:buNone/>
              <a:defRPr sz="1800">
                <a:solidFill>
                  <a:schemeClr val="bg1"/>
                </a:solidFill>
              </a:defRPr>
            </a:lvl2pPr>
            <a:lvl3pPr marL="460375" indent="0">
              <a:buNone/>
              <a:defRPr sz="1600">
                <a:solidFill>
                  <a:schemeClr val="bg1"/>
                </a:solidFill>
              </a:defRPr>
            </a:lvl3pPr>
            <a:lvl4pPr marL="684212" indent="0">
              <a:buNone/>
              <a:defRPr sz="1400">
                <a:solidFill>
                  <a:schemeClr val="bg1"/>
                </a:solidFill>
              </a:defRPr>
            </a:lvl4pPr>
            <a:lvl5pPr marL="1025525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686104" y="679217"/>
            <a:ext cx="7772400" cy="46537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75182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Full Red">
    <p:bg>
      <p:bgPr>
        <a:solidFill>
          <a:srgbClr val="BA0C2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43000" y="534987"/>
            <a:ext cx="5486400" cy="461665"/>
          </a:xfrm>
        </p:spPr>
        <p:txBody>
          <a:bodyPr wrap="square" anchor="t" anchorCtr="0">
            <a:sp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52400" y="4844639"/>
            <a:ext cx="2133600" cy="186148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844639"/>
            <a:ext cx="2895600" cy="186148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858000" y="4844639"/>
            <a:ext cx="2133600" cy="186148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768" y="4344987"/>
            <a:ext cx="1369673" cy="410902"/>
          </a:xfrm>
          <a:prstGeom prst="rect">
            <a:avLst/>
          </a:prstGeom>
          <a:effectLst/>
        </p:spPr>
      </p:pic>
      <p:cxnSp>
        <p:nvCxnSpPr>
          <p:cNvPr id="13" name="Straight Connector 12"/>
          <p:cNvCxnSpPr/>
          <p:nvPr userDrawn="1"/>
        </p:nvCxnSpPr>
        <p:spPr>
          <a:xfrm>
            <a:off x="746760" y="687387"/>
            <a:ext cx="32004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49637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1 Content + Right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4572000" y="153988"/>
            <a:ext cx="4419600" cy="4876800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200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685800" y="1677987"/>
            <a:ext cx="3657600" cy="2819400"/>
          </a:xfrm>
        </p:spPr>
        <p:txBody>
          <a:bodyPr>
            <a:normAutofit/>
          </a:bodyPr>
          <a:lstStyle>
            <a:lvl1pPr>
              <a:defRPr sz="1600">
                <a:solidFill>
                  <a:srgbClr val="6C6463"/>
                </a:solidFill>
              </a:defRPr>
            </a:lvl1pPr>
            <a:lvl2pPr>
              <a:defRPr sz="16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7862312" y="1098609"/>
            <a:ext cx="2073910" cy="184666"/>
          </a:xfrm>
        </p:spPr>
        <p:txBody>
          <a:bodyPr>
            <a:spAutoFit/>
          </a:bodyPr>
          <a:lstStyle>
            <a:lvl1pPr marL="0" indent="0" algn="r">
              <a:buNone/>
              <a:defRPr sz="600" baseline="0">
                <a:solidFill>
                  <a:srgbClr val="FFFFFF"/>
                </a:solidFill>
              </a:defRPr>
            </a:lvl1pPr>
            <a:lvl2pPr marL="230187" indent="0">
              <a:buNone/>
              <a:defRPr sz="1800">
                <a:solidFill>
                  <a:schemeClr val="bg1"/>
                </a:solidFill>
              </a:defRPr>
            </a:lvl2pPr>
            <a:lvl3pPr marL="460375" indent="0">
              <a:buNone/>
              <a:defRPr sz="1600">
                <a:solidFill>
                  <a:schemeClr val="bg1"/>
                </a:solidFill>
              </a:defRPr>
            </a:lvl3pPr>
            <a:lvl4pPr marL="684212" indent="0">
              <a:buNone/>
              <a:defRPr sz="1400">
                <a:solidFill>
                  <a:schemeClr val="bg1"/>
                </a:solidFill>
              </a:defRPr>
            </a:lvl4pPr>
            <a:lvl5pPr marL="1025525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678715"/>
            <a:ext cx="3657600" cy="830997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2685238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152400" y="153987"/>
            <a:ext cx="4419600" cy="4876799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200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3442713" y="1098609"/>
            <a:ext cx="2073910" cy="184666"/>
          </a:xfrm>
        </p:spPr>
        <p:txBody>
          <a:bodyPr>
            <a:spAutoFit/>
          </a:bodyPr>
          <a:lstStyle>
            <a:lvl1pPr marL="0" indent="0" algn="r">
              <a:buNone/>
              <a:defRPr sz="600" baseline="0">
                <a:solidFill>
                  <a:srgbClr val="FFFFFF"/>
                </a:solidFill>
              </a:defRPr>
            </a:lvl1pPr>
            <a:lvl2pPr marL="230187" indent="0">
              <a:buNone/>
              <a:defRPr sz="1800">
                <a:solidFill>
                  <a:schemeClr val="bg1"/>
                </a:solidFill>
              </a:defRPr>
            </a:lvl2pPr>
            <a:lvl3pPr marL="460375" indent="0">
              <a:buNone/>
              <a:defRPr sz="1600">
                <a:solidFill>
                  <a:schemeClr val="bg1"/>
                </a:solidFill>
              </a:defRPr>
            </a:lvl3pPr>
            <a:lvl4pPr marL="684212" indent="0">
              <a:buNone/>
              <a:defRPr sz="1400">
                <a:solidFill>
                  <a:schemeClr val="bg1"/>
                </a:solidFill>
              </a:defRPr>
            </a:lvl4pPr>
            <a:lvl5pPr marL="1025525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4877104" y="2188567"/>
            <a:ext cx="3885896" cy="83766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2829696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63252"/>
            <a:ext cx="7772400" cy="790345"/>
          </a:xfrm>
        </p:spPr>
        <p:txBody>
          <a:bodyPr/>
          <a:lstStyle>
            <a:lvl1pPr algn="ctr">
              <a:defRPr sz="453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23207"/>
            <a:ext cx="6858000" cy="1251787"/>
          </a:xfrm>
        </p:spPr>
        <p:txBody>
          <a:bodyPr/>
          <a:lstStyle>
            <a:lvl1pPr marL="0" indent="0" algn="ctr">
              <a:buNone/>
              <a:defRPr sz="1814"/>
            </a:lvl1pPr>
            <a:lvl2pPr marL="345635" indent="0" algn="ctr">
              <a:buNone/>
              <a:defRPr sz="1512"/>
            </a:lvl2pPr>
            <a:lvl3pPr marL="691269" indent="0" algn="ctr">
              <a:buNone/>
              <a:defRPr sz="1361"/>
            </a:lvl3pPr>
            <a:lvl4pPr marL="1036904" indent="0" algn="ctr">
              <a:buNone/>
              <a:defRPr sz="1210"/>
            </a:lvl4pPr>
            <a:lvl5pPr marL="1382538" indent="0" algn="ctr">
              <a:buNone/>
              <a:defRPr sz="1210"/>
            </a:lvl5pPr>
            <a:lvl6pPr marL="1728173" indent="0" algn="ctr">
              <a:buNone/>
              <a:defRPr sz="1210"/>
            </a:lvl6pPr>
            <a:lvl7pPr marL="2073807" indent="0" algn="ctr">
              <a:buNone/>
              <a:defRPr sz="1210"/>
            </a:lvl7pPr>
            <a:lvl8pPr marL="2419442" indent="0" algn="ctr">
              <a:buNone/>
              <a:defRPr sz="1210"/>
            </a:lvl8pPr>
            <a:lvl9pPr marL="2765077" indent="0" algn="ctr">
              <a:buNone/>
              <a:defRPr sz="121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75974A-5553-4B27-B825-3E7107E8D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D9E31-C202-4436-9954-09E04E6427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mtClean="0"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3162C9-00B8-472F-A8D1-4C2E213DBB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CF92F8-9A91-49EE-9F13-AD02B8C2C9D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39213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1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686104" y="682922"/>
            <a:ext cx="7772400" cy="46166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idx="1"/>
          </p:nvPr>
        </p:nvSpPr>
        <p:spPr>
          <a:xfrm>
            <a:off x="685800" y="1296987"/>
            <a:ext cx="7772400" cy="3200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1160972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2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6104" y="1296987"/>
            <a:ext cx="7772400" cy="3200400"/>
          </a:xfrm>
        </p:spPr>
        <p:txBody>
          <a:bodyPr>
            <a:normAutofit/>
          </a:bodyPr>
          <a:lstStyle>
            <a:lvl1pPr>
              <a:defRPr sz="1600">
                <a:solidFill>
                  <a:srgbClr val="6C6463"/>
                </a:solidFill>
              </a:defRPr>
            </a:lvl1pPr>
            <a:lvl2pPr>
              <a:defRPr sz="16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6C6463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2400" y="4844639"/>
            <a:ext cx="2133600" cy="18614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844639"/>
            <a:ext cx="2895600" cy="18614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58000" y="4844639"/>
            <a:ext cx="2133600" cy="18614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686104" y="679217"/>
            <a:ext cx="7772400" cy="46537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86042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Red/Gray 2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6104" y="1296987"/>
            <a:ext cx="3809696" cy="3200400"/>
          </a:xfrm>
        </p:spPr>
        <p:txBody>
          <a:bodyPr>
            <a:normAutofit/>
          </a:bodyPr>
          <a:lstStyle>
            <a:lvl1pPr>
              <a:defRPr sz="1600">
                <a:solidFill>
                  <a:srgbClr val="6C6463"/>
                </a:solidFill>
              </a:defRPr>
            </a:lvl1pPr>
            <a:lvl2pPr>
              <a:defRPr sz="16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6C6463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6987"/>
            <a:ext cx="3810304" cy="3200400"/>
          </a:xfrm>
        </p:spPr>
        <p:txBody>
          <a:bodyPr>
            <a:normAutofit/>
          </a:bodyPr>
          <a:lstStyle>
            <a:lvl1pPr>
              <a:defRPr sz="1600">
                <a:solidFill>
                  <a:srgbClr val="6C6463"/>
                </a:solidFill>
              </a:defRPr>
            </a:lvl1pPr>
            <a:lvl2pPr>
              <a:defRPr sz="16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6C6463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2400" y="4844639"/>
            <a:ext cx="2133600" cy="18614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844639"/>
            <a:ext cx="2895600" cy="18614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58000" y="4844639"/>
            <a:ext cx="2133600" cy="18614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686104" y="679217"/>
            <a:ext cx="7772400" cy="46537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82065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3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6104" y="1296987"/>
            <a:ext cx="2514296" cy="3200400"/>
          </a:xfrm>
        </p:spPr>
        <p:txBody>
          <a:bodyPr>
            <a:normAutofit/>
          </a:bodyPr>
          <a:lstStyle>
            <a:lvl1pPr>
              <a:defRPr sz="1600">
                <a:solidFill>
                  <a:srgbClr val="6C6463"/>
                </a:solidFill>
              </a:defRPr>
            </a:lvl1pPr>
            <a:lvl2pPr>
              <a:defRPr sz="16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FFFFF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43600" y="1296987"/>
            <a:ext cx="2514904" cy="3200400"/>
          </a:xfrm>
        </p:spPr>
        <p:txBody>
          <a:bodyPr>
            <a:normAutofit/>
          </a:bodyPr>
          <a:lstStyle>
            <a:lvl1pPr>
              <a:defRPr sz="1600">
                <a:solidFill>
                  <a:srgbClr val="6C6463"/>
                </a:solidFill>
              </a:defRPr>
            </a:lvl1pPr>
            <a:lvl2pPr>
              <a:defRPr sz="16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FFFFF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2400" y="4844639"/>
            <a:ext cx="2133600" cy="18614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844639"/>
            <a:ext cx="2895600" cy="18614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58000" y="4844639"/>
            <a:ext cx="2133600" cy="18614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3314548" y="1296987"/>
            <a:ext cx="2514904" cy="3200400"/>
          </a:xfrm>
        </p:spPr>
        <p:txBody>
          <a:bodyPr>
            <a:normAutofit/>
          </a:bodyPr>
          <a:lstStyle>
            <a:lvl1pPr>
              <a:defRPr sz="1600">
                <a:solidFill>
                  <a:srgbClr val="6C6463"/>
                </a:solidFill>
              </a:defRPr>
            </a:lvl1pPr>
            <a:lvl2pPr>
              <a:defRPr sz="16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FFFFF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686104" y="679217"/>
            <a:ext cx="7772400" cy="46537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09667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1 Content + Bottom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152400" y="2592387"/>
            <a:ext cx="8839200" cy="2440594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200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96987"/>
            <a:ext cx="7772400" cy="1143000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7862313" y="3537008"/>
            <a:ext cx="2073910" cy="184666"/>
          </a:xfrm>
        </p:spPr>
        <p:txBody>
          <a:bodyPr>
            <a:spAutoFit/>
          </a:bodyPr>
          <a:lstStyle>
            <a:lvl1pPr marL="0" indent="0" algn="r">
              <a:buNone/>
              <a:defRPr sz="600" baseline="0">
                <a:solidFill>
                  <a:srgbClr val="FFFFFF"/>
                </a:solidFill>
              </a:defRPr>
            </a:lvl1pPr>
            <a:lvl2pPr marL="230187" indent="0">
              <a:buNone/>
              <a:defRPr sz="1800">
                <a:solidFill>
                  <a:schemeClr val="bg1"/>
                </a:solidFill>
              </a:defRPr>
            </a:lvl2pPr>
            <a:lvl3pPr marL="460375" indent="0">
              <a:buNone/>
              <a:defRPr sz="1600">
                <a:solidFill>
                  <a:schemeClr val="bg1"/>
                </a:solidFill>
              </a:defRPr>
            </a:lvl3pPr>
            <a:lvl4pPr marL="684212" indent="0">
              <a:buNone/>
              <a:defRPr sz="1400">
                <a:solidFill>
                  <a:schemeClr val="bg1"/>
                </a:solidFill>
              </a:defRPr>
            </a:lvl4pPr>
            <a:lvl5pPr marL="1025525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686104" y="679217"/>
            <a:ext cx="7772400" cy="46537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701410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1 Content + Right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4572000" y="153988"/>
            <a:ext cx="4419600" cy="4876800"/>
          </a:xfrm>
          <a:solidFill>
            <a:srgbClr val="FFFFFF"/>
          </a:solidFill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200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685800" y="1677987"/>
            <a:ext cx="3657600" cy="2819400"/>
          </a:xfrm>
        </p:spPr>
        <p:txBody>
          <a:bodyPr>
            <a:normAutofit/>
          </a:bodyPr>
          <a:lstStyle>
            <a:lvl1pPr>
              <a:defRPr sz="1600">
                <a:solidFill>
                  <a:srgbClr val="6C6463"/>
                </a:solidFill>
              </a:defRPr>
            </a:lvl1pPr>
            <a:lvl2pPr>
              <a:defRPr sz="16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7862312" y="1098609"/>
            <a:ext cx="2073910" cy="184666"/>
          </a:xfrm>
        </p:spPr>
        <p:txBody>
          <a:bodyPr>
            <a:spAutoFit/>
          </a:bodyPr>
          <a:lstStyle>
            <a:lvl1pPr marL="0" indent="0" algn="r">
              <a:buNone/>
              <a:defRPr sz="600" baseline="0">
                <a:solidFill>
                  <a:srgbClr val="FFFFFF"/>
                </a:solidFill>
              </a:defRPr>
            </a:lvl1pPr>
            <a:lvl2pPr marL="230187" indent="0">
              <a:buNone/>
              <a:defRPr sz="1800">
                <a:solidFill>
                  <a:schemeClr val="bg1"/>
                </a:solidFill>
              </a:defRPr>
            </a:lvl2pPr>
            <a:lvl3pPr marL="460375" indent="0">
              <a:buNone/>
              <a:defRPr sz="1600">
                <a:solidFill>
                  <a:schemeClr val="bg1"/>
                </a:solidFill>
              </a:defRPr>
            </a:lvl3pPr>
            <a:lvl4pPr marL="684212" indent="0">
              <a:buNone/>
              <a:defRPr sz="1400">
                <a:solidFill>
                  <a:schemeClr val="bg1"/>
                </a:solidFill>
              </a:defRPr>
            </a:lvl4pPr>
            <a:lvl5pPr marL="1025525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678715"/>
            <a:ext cx="3657600" cy="830997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60114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6104" y="682922"/>
            <a:ext cx="7772400" cy="46166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296987"/>
            <a:ext cx="7772400" cy="3200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" y="4864207"/>
            <a:ext cx="2133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864207"/>
            <a:ext cx="2895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4864207"/>
            <a:ext cx="2133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rame 13"/>
          <p:cNvSpPr/>
          <p:nvPr/>
        </p:nvSpPr>
        <p:spPr>
          <a:xfrm>
            <a:off x="0" y="0"/>
            <a:ext cx="9144000" cy="5189384"/>
          </a:xfrm>
          <a:prstGeom prst="frame">
            <a:avLst>
              <a:gd name="adj1" fmla="val 2963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solidFill>
                <a:srgbClr val="FFFFFF"/>
              </a:solidFill>
              <a:latin typeface="Gill Sans MT"/>
              <a:cs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881333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74" r:id="rId2"/>
    <p:sldLayoutId id="2147483654" r:id="rId3"/>
    <p:sldLayoutId id="2147483708" r:id="rId4"/>
    <p:sldLayoutId id="2147483709" r:id="rId5"/>
    <p:sldLayoutId id="2147483758" r:id="rId6"/>
    <p:sldLayoutId id="2147483710" r:id="rId7"/>
    <p:sldLayoutId id="2147483711" r:id="rId8"/>
    <p:sldLayoutId id="2147483712" r:id="rId9"/>
    <p:sldLayoutId id="2147483714" r:id="rId10"/>
    <p:sldLayoutId id="2147483738" r:id="rId11"/>
    <p:sldLayoutId id="2147483739" r:id="rId12"/>
    <p:sldLayoutId id="2147483740" r:id="rId13"/>
    <p:sldLayoutId id="2147483741" r:id="rId14"/>
    <p:sldLayoutId id="2147483742" r:id="rId15"/>
    <p:sldLayoutId id="2147483743" r:id="rId16"/>
    <p:sldLayoutId id="2147483696" r:id="rId17"/>
    <p:sldLayoutId id="2147483744" r:id="rId18"/>
    <p:sldLayoutId id="2147483745" r:id="rId19"/>
    <p:sldLayoutId id="2147483746" r:id="rId20"/>
    <p:sldLayoutId id="2147483747" r:id="rId21"/>
    <p:sldLayoutId id="2147483748" r:id="rId22"/>
    <p:sldLayoutId id="2147483749" r:id="rId23"/>
    <p:sldLayoutId id="2147483750" r:id="rId24"/>
    <p:sldLayoutId id="2147483751" r:id="rId25"/>
    <p:sldLayoutId id="2147483752" r:id="rId26"/>
    <p:sldLayoutId id="2147483753" r:id="rId27"/>
    <p:sldLayoutId id="2147483754" r:id="rId28"/>
    <p:sldLayoutId id="2147483755" r:id="rId29"/>
    <p:sldLayoutId id="2147483756" r:id="rId30"/>
    <p:sldLayoutId id="2147483757" r:id="rId31"/>
    <p:sldLayoutId id="2147483759" r:id="rId32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2400" b="0" i="0" kern="1200">
          <a:solidFill>
            <a:srgbClr val="BA0C2F"/>
          </a:solidFill>
          <a:latin typeface="Gill Sans MT"/>
          <a:ea typeface="+mj-ea"/>
          <a:cs typeface="Gill Sans MT"/>
        </a:defRPr>
      </a:lvl1pPr>
    </p:titleStyle>
    <p:bodyStyle>
      <a:lvl1pPr marL="230188" indent="-230188" algn="l" defTabSz="457200" rtl="0" eaLnBrk="1" latinLnBrk="0" hangingPunct="1">
        <a:spcBef>
          <a:spcPts val="0"/>
        </a:spcBef>
        <a:spcAft>
          <a:spcPts val="800"/>
        </a:spcAft>
        <a:buFont typeface="Arial"/>
        <a:buChar char="•"/>
        <a:defRPr sz="1600" b="0" i="0" kern="1200">
          <a:solidFill>
            <a:srgbClr val="6C6463"/>
          </a:solidFill>
          <a:latin typeface="Gill Sans MT"/>
          <a:ea typeface="+mn-ea"/>
          <a:cs typeface="Gill Sans MT"/>
        </a:defRPr>
      </a:lvl1pPr>
      <a:lvl2pPr marL="684213" indent="-230188" algn="l" defTabSz="457200" rtl="0" eaLnBrk="1" latinLnBrk="0" hangingPunct="1">
        <a:spcBef>
          <a:spcPts val="0"/>
        </a:spcBef>
        <a:spcAft>
          <a:spcPts val="800"/>
        </a:spcAft>
        <a:buFont typeface="Arial"/>
        <a:buChar char="–"/>
        <a:defRPr sz="1600" b="0" i="0" kern="1200">
          <a:solidFill>
            <a:srgbClr val="6C6463"/>
          </a:solidFill>
          <a:latin typeface="Gill Sans MT"/>
          <a:ea typeface="+mn-ea"/>
          <a:cs typeface="Gill Sans MT"/>
        </a:defRPr>
      </a:lvl2pPr>
      <a:lvl3pPr marL="914400" indent="-230188" algn="l" defTabSz="457200" rtl="0" eaLnBrk="1" latinLnBrk="0" hangingPunct="1">
        <a:spcBef>
          <a:spcPct val="20000"/>
        </a:spcBef>
        <a:buFont typeface="Arial"/>
        <a:buChar char="•"/>
        <a:defRPr sz="1800" b="0" i="0" kern="1200">
          <a:solidFill>
            <a:srgbClr val="6C6463"/>
          </a:solidFill>
          <a:latin typeface="Gill Sans MT"/>
          <a:ea typeface="+mn-ea"/>
          <a:cs typeface="Gill Sans MT"/>
        </a:defRPr>
      </a:lvl3pPr>
      <a:lvl4pPr marL="1146175" indent="-231775" algn="l" defTabSz="457200" rtl="0" eaLnBrk="1" latinLnBrk="0" hangingPunct="1">
        <a:spcBef>
          <a:spcPct val="20000"/>
        </a:spcBef>
        <a:buFont typeface="Arial"/>
        <a:buChar char="–"/>
        <a:defRPr sz="1600" b="0" i="0" kern="1200">
          <a:solidFill>
            <a:srgbClr val="6C6463"/>
          </a:solidFill>
          <a:latin typeface="Gill Sans MT"/>
          <a:ea typeface="+mn-ea"/>
          <a:cs typeface="Gill Sans MT"/>
        </a:defRPr>
      </a:lvl4pPr>
      <a:lvl5pPr marL="1255713" indent="-230188" algn="l" defTabSz="457200" rtl="0" eaLnBrk="1" latinLnBrk="0" hangingPunct="1">
        <a:spcBef>
          <a:spcPct val="20000"/>
        </a:spcBef>
        <a:buFont typeface="Arial"/>
        <a:buChar char="»"/>
        <a:defRPr sz="1400" b="0" i="0" kern="1200">
          <a:solidFill>
            <a:srgbClr val="6C6463"/>
          </a:solidFill>
          <a:latin typeface="Gill Sans MT"/>
          <a:ea typeface="+mn-ea"/>
          <a:cs typeface="Gill Sans MT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FE3A534-AD28-4CB8-BFC6-4A7F4FA0987D}"/>
              </a:ext>
            </a:extLst>
          </p:cNvPr>
          <p:cNvSpPr/>
          <p:nvPr/>
        </p:nvSpPr>
        <p:spPr>
          <a:xfrm>
            <a:off x="158858" y="142462"/>
            <a:ext cx="8826283" cy="4877577"/>
          </a:xfrm>
          <a:prstGeom prst="rect">
            <a:avLst/>
          </a:prstGeom>
          <a:solidFill>
            <a:srgbClr val="BA0C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sz="1361" kern="0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C9CD9EC-F0C4-4F3A-8A6B-1B2DDDFB3E44}"/>
              </a:ext>
            </a:extLst>
          </p:cNvPr>
          <p:cNvCxnSpPr/>
          <p:nvPr/>
        </p:nvCxnSpPr>
        <p:spPr>
          <a:xfrm>
            <a:off x="4608550" y="4456132"/>
            <a:ext cx="0" cy="45606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1">
            <a:extLst>
              <a:ext uri="{FF2B5EF4-FFF2-40B4-BE49-F238E27FC236}">
                <a16:creationId xmlns:a16="http://schemas.microsoft.com/office/drawing/2014/main" id="{D8C365FB-7716-4774-8EBC-26C7286CE512}"/>
              </a:ext>
            </a:extLst>
          </p:cNvPr>
          <p:cNvSpPr>
            <a:spLocks noGrp="1"/>
          </p:cNvSpPr>
          <p:nvPr/>
        </p:nvSpPr>
        <p:spPr>
          <a:xfrm>
            <a:off x="1749179" y="806521"/>
            <a:ext cx="6548997" cy="2173525"/>
          </a:xfrm>
          <a:prstGeom prst="rect">
            <a:avLst/>
          </a:prstGeom>
          <a:effectLst/>
        </p:spPr>
        <p:txBody>
          <a:bodyPr anchor="b">
            <a:normAutofit lnSpcReduction="10000"/>
          </a:bodyPr>
          <a:lstStyle>
            <a:lvl1pPr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rtl="0" eaLnBrk="1" hangingPunct="1"/>
            <a:r>
              <a:rPr lang="ru-Ru" b="0" i="0" u="none" baseline="0">
                <a:solidFill>
                  <a:srgbClr val="FFFFFF"/>
                </a:solidFill>
                <a:ea typeface="Gill Sans MT" panose="020B0502020104020203" pitchFamily="34" charset="0"/>
                <a:cs typeface="Arial" panose="020B0604020202020204" pitchFamily="34" charset="0"/>
              </a:rPr>
              <a:t>ОБУЧЕНИЕ УЧАСТНИКОВ ОЦЕНКИ НАЦИОНАЛЬНОЙ ЦЕПИ ПОСТАВОК (NSCA 2.0)</a:t>
            </a:r>
          </a:p>
          <a:p>
            <a:pPr marL="1431925" indent="-1431925" algn="l" rtl="0" eaLnBrk="1" hangingPunct="1"/>
            <a:r>
              <a:rPr lang="ru-Ru" b="0" i="0" u="none" baseline="0">
                <a:solidFill>
                  <a:srgbClr val="FFFF00"/>
                </a:solidFill>
                <a:ea typeface="Gill Sans MT" panose="020B0502020104020203" pitchFamily="34" charset="0"/>
                <a:cs typeface="Arial" panose="020B0604020202020204" pitchFamily="34" charset="0"/>
              </a:rPr>
              <a:t>День 3:</a:t>
            </a:r>
            <a:r>
              <a:rPr lang="th-TH" b="0" i="0" u="none" baseline="0">
                <a:solidFill>
                  <a:srgbClr val="FFFF00"/>
                </a:solidFill>
                <a:ea typeface="Gill Sans MT" panose="020B0502020104020203" pitchFamily="34" charset="0"/>
                <a:cs typeface="Arial" panose="020B0604020202020204" pitchFamily="34" charset="0"/>
              </a:rPr>
              <a:t>	</a:t>
            </a:r>
            <a:r>
              <a:rPr lang="ru-Ru" b="0" i="0" u="none" baseline="0">
                <a:solidFill>
                  <a:srgbClr val="FFFF00"/>
                </a:solidFill>
                <a:ea typeface="Gill Sans MT" panose="020B0502020104020203" pitchFamily="34" charset="0"/>
                <a:cs typeface="Arial" panose="020B0604020202020204" pitchFamily="34" charset="0"/>
              </a:rPr>
              <a:t>Определение объема работ и адаптация</a:t>
            </a:r>
          </a:p>
          <a:p>
            <a:pPr algn="l" rtl="0" eaLnBrk="1" hangingPunct="1"/>
            <a:endParaRPr lang="ru-Ru" altLang="en-US" sz="700" dirty="0">
              <a:solidFill>
                <a:srgbClr val="000000"/>
              </a:solidFill>
              <a:ea typeface="Gill Sans MT" panose="020B0502020104020203" pitchFamily="34" charset="0"/>
              <a:cs typeface="Arial" panose="020B0604020202020204" pitchFamily="34" charset="0"/>
            </a:endParaRPr>
          </a:p>
        </p:txBody>
      </p:sp>
      <p:pic>
        <p:nvPicPr>
          <p:cNvPr id="108551" name="Picture 3" descr="C:\Users\Mariana Rodrigues\AppData\Local\Microsoft\Windows\INetCacheContent.Word\Horizontal_RGB_294_White.png">
            <a:extLst>
              <a:ext uri="{FF2B5EF4-FFF2-40B4-BE49-F238E27FC236}">
                <a16:creationId xmlns:a16="http://schemas.microsoft.com/office/drawing/2014/main" id="{796EC401-2910-4F63-8800-F6A7D6AED1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5" t="13753" r="7623" b="12534"/>
          <a:stretch>
            <a:fillRect/>
          </a:stretch>
        </p:blipFill>
        <p:spPr bwMode="auto">
          <a:xfrm>
            <a:off x="3333415" y="4540144"/>
            <a:ext cx="1260188" cy="427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265CBD1-7022-4E9E-935A-5898B7F8E348}"/>
              </a:ext>
            </a:extLst>
          </p:cNvPr>
          <p:cNvSpPr txBox="1"/>
          <p:nvPr/>
        </p:nvSpPr>
        <p:spPr>
          <a:xfrm>
            <a:off x="4608550" y="4456132"/>
            <a:ext cx="44701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ru-Ru" sz="800" i="0" u="none" baseline="0">
                <a:solidFill>
                  <a:schemeClr val="bg1"/>
                </a:solidFill>
                <a:latin typeface="Arial" panose="020B0604020202020204" pitchFamily="34" charset="0"/>
                <a:ea typeface="+mj-lt"/>
                <a:cs typeface="Arial" panose="020B0604020202020204" pitchFamily="34" charset="0"/>
              </a:rPr>
              <a:t>Программа Агентства США по международному развитию (USAID) в отношении глобальной цепи поставок в сфере здравоохранения ― техническая помощь, </a:t>
            </a:r>
            <a:br>
              <a:rPr lang="th-TH" sz="800" i="0" u="none" baseline="0">
                <a:solidFill>
                  <a:schemeClr val="bg1"/>
                </a:solidFill>
                <a:latin typeface="Arial" panose="020B0604020202020204" pitchFamily="34" charset="0"/>
                <a:ea typeface="+mj-lt"/>
                <a:cs typeface="Arial" panose="020B0604020202020204" pitchFamily="34" charset="0"/>
              </a:rPr>
            </a:br>
            <a:r>
              <a:rPr lang="ru-Ru" sz="800" i="0" u="none" baseline="0">
                <a:solidFill>
                  <a:schemeClr val="bg1"/>
                </a:solidFill>
                <a:latin typeface="Arial" panose="020B0604020202020204" pitchFamily="34" charset="0"/>
                <a:ea typeface="+mj-lt"/>
                <a:cs typeface="Arial" panose="020B0604020202020204" pitchFamily="34" charset="0"/>
              </a:rPr>
              <a:t>целевой заказ на оценку национальной цепи поставок </a:t>
            </a:r>
          </a:p>
        </p:txBody>
      </p:sp>
    </p:spTree>
    <p:extLst>
      <p:ext uri="{BB962C8B-B14F-4D97-AF65-F5344CB8AC3E}">
        <p14:creationId xmlns:p14="http://schemas.microsoft.com/office/powerpoint/2010/main" val="2579570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7" name="Title 1">
            <a:extLst>
              <a:ext uri="{FF2B5EF4-FFF2-40B4-BE49-F238E27FC236}">
                <a16:creationId xmlns:a16="http://schemas.microsoft.com/office/drawing/2014/main" id="{751294A6-D67A-41D9-8860-9D8A4498CC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81855"/>
            <a:ext cx="9144000" cy="1384995"/>
          </a:xfrm>
        </p:spPr>
        <p:txBody>
          <a:bodyPr/>
          <a:lstStyle/>
          <a:p>
            <a:pPr rtl="0"/>
            <a:r>
              <a:rPr lang="ru-Ru" sz="2800" b="1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Влияние определения объема оценки </a:t>
            </a:r>
            <a:br>
              <a:rPr lang="th-TH" sz="2800" b="1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</a:br>
            <a:r>
              <a:rPr lang="ru-Ru" sz="2800" b="1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на ее проведение. Соответствие перечня товаров-маркеров-II</a:t>
            </a:r>
            <a:endParaRPr lang="ru-Ru" alt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021CDF7-3160-41CE-89A7-A878FB5987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6224" y="1733549"/>
            <a:ext cx="8867775" cy="3451225"/>
          </a:xfrm>
        </p:spPr>
        <p:txBody>
          <a:bodyPr>
            <a:noAutofit/>
          </a:bodyPr>
          <a:lstStyle/>
          <a:p>
            <a:pPr marL="342900" indent="-342900" algn="l" rtl="0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1600" b="0" i="0" u="none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Товары-маркеры должны, как правило, отражать надлежащее сочетание основных характерных для программы лекарств, ряда важных лекарственных препаратов, которые необязательно могут считаться «препаратами приоритетной программы»), других важных не связанных с программой продуктов, а также ключевых товаров, которые существенно влияют на бюджет/расходы.</a:t>
            </a:r>
          </a:p>
          <a:p>
            <a:pPr marL="342900" indent="-342900" algn="l" rtl="0">
              <a:spcAft>
                <a:spcPts val="0"/>
              </a:spcAft>
              <a:buFont typeface="Wingdings" panose="05000000000000000000" pitchFamily="2" charset="2"/>
              <a:buChar char="ü"/>
            </a:pPr>
            <a:endParaRPr lang="ru-Ru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 rtl="0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1600" b="0" i="0" u="none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Число товаров-маркеров может различаться в зависимости от того, что местные заинтересованные стороны считают важным с учетом моделей заболеваемости, особенностей системы здравоохранения, программ по борьбе с болезнями и потребностей пациентов. </a:t>
            </a:r>
          </a:p>
          <a:p>
            <a:pPr marL="342900" indent="-342900" algn="l" rtl="0">
              <a:spcAft>
                <a:spcPts val="0"/>
              </a:spcAft>
              <a:buFont typeface="Wingdings" panose="05000000000000000000" pitchFamily="2" charset="2"/>
              <a:buChar char="ü"/>
            </a:pPr>
            <a:endParaRPr lang="ru-Ru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 rtl="0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1600" b="0" i="0" u="none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Рекомендуется использовать 8–12 товаров-маркеров. </a:t>
            </a:r>
          </a:p>
        </p:txBody>
      </p:sp>
    </p:spTree>
    <p:extLst>
      <p:ext uri="{BB962C8B-B14F-4D97-AF65-F5344CB8AC3E}">
        <p14:creationId xmlns:p14="http://schemas.microsoft.com/office/powerpoint/2010/main" val="26841781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7" name="Title 1">
            <a:extLst>
              <a:ext uri="{FF2B5EF4-FFF2-40B4-BE49-F238E27FC236}">
                <a16:creationId xmlns:a16="http://schemas.microsoft.com/office/drawing/2014/main" id="{751294A6-D67A-41D9-8860-9D8A4498CC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3999" cy="1362075"/>
          </a:xfrm>
        </p:spPr>
        <p:txBody>
          <a:bodyPr/>
          <a:lstStyle/>
          <a:p>
            <a:pPr rtl="0"/>
            <a:r>
              <a:rPr lang="ru-Ru" sz="2800" b="1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Влияние определения объема оценки </a:t>
            </a:r>
            <a:br>
              <a:rPr lang="th-TH" sz="2800" b="1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</a:br>
            <a:r>
              <a:rPr lang="ru-Ru" sz="2800" b="1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на ее проведение. Время для адаптации </a:t>
            </a:r>
            <a:br>
              <a:rPr lang="th-TH" sz="2800" b="1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</a:br>
            <a:r>
              <a:rPr lang="ru-Ru" sz="2800" b="1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кода приложения SurveyCTO</a:t>
            </a:r>
            <a:endParaRPr lang="ru-Ru" alt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021CDF7-3160-41CE-89A7-A878FB5987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1736" y="1447800"/>
            <a:ext cx="8545539" cy="3736975"/>
          </a:xfrm>
        </p:spPr>
        <p:txBody>
          <a:bodyPr>
            <a:normAutofit/>
          </a:bodyPr>
          <a:lstStyle/>
          <a:p>
            <a:pPr marL="690087" lvl="1" indent="-344443" algn="l" defTabSz="690087" rtl="0">
              <a:spcBef>
                <a:spcPts val="12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sz="1600" b="0" i="0" u="none" baseline="0">
                <a:solidFill>
                  <a:srgbClr val="0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Для адаптации программы требуется некоторый объем знаний среды SurveyCTO и методики программирования. </a:t>
            </a:r>
          </a:p>
          <a:p>
            <a:pPr marL="690087" lvl="1" indent="-344443" algn="l" defTabSz="690087" rtl="0">
              <a:spcBef>
                <a:spcPts val="12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sz="1600" b="0" i="0" u="none" baseline="0">
                <a:solidFill>
                  <a:srgbClr val="0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После выбора элементов (КПЭ, товаров-маркеров) и завершения адаптации следует обновить инструменты сбора данных SurveyCTO для отражения таких решений. </a:t>
            </a:r>
          </a:p>
          <a:p>
            <a:pPr marL="690087" lvl="1" indent="-344443" algn="l" defTabSz="690087" rtl="0">
              <a:spcBef>
                <a:spcPts val="12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sz="1600" b="0" i="0" u="none" baseline="0">
                <a:solidFill>
                  <a:srgbClr val="0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Учитывая число изменений, которые может потребоваться запрограммировать в SurveyCTO, необходимо выделить достаточное время для обновления SurveyCTO.</a:t>
            </a:r>
          </a:p>
          <a:p>
            <a:pPr marL="690087" lvl="1" indent="-344443" algn="l" defTabSz="690087" rtl="0">
              <a:spcBef>
                <a:spcPts val="12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sz="1600" b="0" i="0" u="none" baseline="0">
                <a:solidFill>
                  <a:srgbClr val="0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После любых изменений группа оценки должна уделить некоторое время рассмотрению инструментов сбора окончательных данных для исключения сбоев в работе или «багов» в программе и представления вопросов в подходящем виде.</a:t>
            </a:r>
            <a:endParaRPr lang="ru-Ru" altLang="en-US" sz="16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87035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3" name="Title 1">
            <a:extLst>
              <a:ext uri="{FF2B5EF4-FFF2-40B4-BE49-F238E27FC236}">
                <a16:creationId xmlns:a16="http://schemas.microsoft.com/office/drawing/2014/main" id="{023D7B43-1023-4884-931F-5C5949AA06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89946"/>
            <a:ext cx="9144000" cy="954107"/>
          </a:xfrm>
        </p:spPr>
        <p:txBody>
          <a:bodyPr/>
          <a:lstStyle/>
          <a:p>
            <a:pPr rtl="0" eaLnBrk="1" hangingPunct="1"/>
            <a:r>
              <a:rPr lang="ru-Ru" sz="2800" b="1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Адаптация инструмента сбора данных </a:t>
            </a:r>
            <a:br>
              <a:rPr lang="th-TH" sz="2800" b="1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</a:br>
            <a:r>
              <a:rPr lang="ru-Ru" sz="2800" b="1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(</a:t>
            </a:r>
            <a:r>
              <a:rPr lang="ru-Ru" sz="2800" b="1" i="0" u="none" baseline="0">
                <a:solidFill>
                  <a:srgbClr val="C2113A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Главная анкета)</a:t>
            </a:r>
            <a:endParaRPr lang="ru-Ru" alt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70F8FB5-B56F-4DB2-AB7E-A8B0EB497C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1123950"/>
            <a:ext cx="8830101" cy="4060824"/>
          </a:xfrm>
        </p:spPr>
        <p:txBody>
          <a:bodyPr>
            <a:noAutofit/>
          </a:bodyPr>
          <a:lstStyle/>
          <a:p>
            <a:pPr marL="687343" lvl="1" indent="-342900" algn="l" defTabSz="690087" rtl="0"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sz="1600" b="0" i="0" u="none" baseline="0">
                <a:solidFill>
                  <a:srgbClr val="0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Исследование модели технологической зрелости (CMM) разрабатывается с учетом конкретных параметров оценки. Для улучшения сопоставимости по времени или разным оценкам не рекомендуется удалять вопросы из исследования СММ,</a:t>
            </a:r>
          </a:p>
          <a:p>
            <a:pPr marL="679285" lvl="1" indent="-334842" algn="l" defTabSz="690087" rtl="0">
              <a:spcAft>
                <a:spcPct val="0"/>
              </a:spcAft>
            </a:pPr>
            <a:endParaRPr lang="ru-Ru" altLang="en-US" sz="16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79285" lvl="1" indent="-334842" algn="l" defTabSz="690087" rtl="0">
              <a:spcAft>
                <a:spcPct val="0"/>
              </a:spcAft>
            </a:pPr>
            <a:r>
              <a:rPr lang="ru-Ru" sz="1600" b="0" i="0" u="none" baseline="0">
                <a:solidFill>
                  <a:srgbClr val="0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•	Инструменты для проведения исследования СММ и сбора данных по КПЭ разработаны для работы с шаблонами анализа данных, изменения могут нарушить этот анализ.</a:t>
            </a:r>
          </a:p>
          <a:p>
            <a:pPr marL="679285" lvl="1" indent="-334842" algn="l" defTabSz="690087" rtl="0">
              <a:spcAft>
                <a:spcPct val="0"/>
              </a:spcAft>
            </a:pPr>
            <a:endParaRPr lang="ru-Ru" altLang="en-US" sz="16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79285" lvl="1" indent="-334842" algn="l" defTabSz="690087" rtl="0"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sz="1600" b="0" i="0" u="none" baseline="0">
                <a:solidFill>
                  <a:srgbClr val="0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Изменение вопросов или ответов негативно скажется на взаимной согласованности выходных данных SurveyCTO и этих шаблонов. </a:t>
            </a:r>
          </a:p>
          <a:p>
            <a:pPr marL="679285" lvl="1" indent="-334842" algn="l" defTabSz="690087" rtl="0"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ru-Ru" altLang="en-US" sz="16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79285" lvl="1" indent="-334842" algn="l" defTabSz="690087" rtl="0"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sz="16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Может потребоваться</a:t>
            </a:r>
            <a:r>
              <a:rPr lang="ru-Ru" sz="1600" b="0" i="0" u="none" baseline="0">
                <a:solidFill>
                  <a:srgbClr val="0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ограниченная настройка, например, использование правильных названий уровней системы здравоохранения страны, редактирование терминологии или использование языка или терминологии, подходящих для конкретной страны, однако, объем изменений должен ограничиваться этим. </a:t>
            </a:r>
            <a:endParaRPr lang="ru-Ru" altLang="en-US" sz="16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50497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1" name="Title 1">
            <a:extLst>
              <a:ext uri="{FF2B5EF4-FFF2-40B4-BE49-F238E27FC236}">
                <a16:creationId xmlns:a16="http://schemas.microsoft.com/office/drawing/2014/main" id="{338D4B5E-A7B8-466D-813A-26B8829BA0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74593"/>
            <a:ext cx="9143999" cy="954107"/>
          </a:xfrm>
        </p:spPr>
        <p:txBody>
          <a:bodyPr/>
          <a:lstStyle/>
          <a:p>
            <a:pPr rtl="0" eaLnBrk="1" hangingPunct="1"/>
            <a:r>
              <a:rPr lang="ru-Ru" sz="2800" b="1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Адаптация инструмента сбора данных </a:t>
            </a:r>
            <a:br>
              <a:rPr lang="th-TH" sz="2800" b="1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</a:br>
            <a:r>
              <a:rPr lang="ru-Ru" sz="2800" b="1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(Главная анкета)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2C83577-6025-4FA8-A16C-60D15C7D82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643" y="1028700"/>
            <a:ext cx="8833757" cy="3985650"/>
          </a:xfrm>
        </p:spPr>
        <p:txBody>
          <a:bodyPr>
            <a:noAutofit/>
          </a:bodyPr>
          <a:lstStyle/>
          <a:p>
            <a:pPr marL="344443" lvl="1" algn="l" defTabSz="690087" rtl="0">
              <a:spcAft>
                <a:spcPct val="0"/>
              </a:spcAft>
            </a:pPr>
            <a:r>
              <a:rPr lang="ru-Ru" sz="1800" b="1" i="0" u="none" baseline="0">
                <a:solidFill>
                  <a:srgbClr val="0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Что НУЖНО сделать: </a:t>
            </a:r>
          </a:p>
          <a:p>
            <a:pPr marL="714375" lvl="1" indent="-371475" algn="l" defTabSz="690087" rtl="0">
              <a:spcAft>
                <a:spcPct val="0"/>
              </a:spcAft>
            </a:pPr>
            <a:r>
              <a:rPr lang="ru-Ru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•	Изменить товары-маркеры и количество месяцев, для которых будет осуществляться сбор данных.</a:t>
            </a:r>
          </a:p>
          <a:p>
            <a:pPr marL="714375" lvl="1" indent="-371475" algn="l" defTabSz="690087" rtl="0">
              <a:spcAft>
                <a:spcPct val="0"/>
              </a:spcAft>
            </a:pPr>
            <a:r>
              <a:rPr lang="ru-Ru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•	Изменить количество различных организаций и их названия, до 10 (например, медицинский центр, районная аптека, центральные торговые точки).</a:t>
            </a:r>
          </a:p>
          <a:p>
            <a:pPr marL="714375" lvl="1" indent="-371475" algn="l" defTabSz="690087" rtl="0">
              <a:spcAft>
                <a:spcPct val="0"/>
              </a:spcAft>
            </a:pPr>
            <a:r>
              <a:rPr lang="ru-Ru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•	Изменить названия других организаций.</a:t>
            </a:r>
          </a:p>
          <a:p>
            <a:pPr marL="714375" lvl="1" indent="-371475" algn="l" defTabSz="690087" rtl="0">
              <a:spcAft>
                <a:spcPct val="0"/>
              </a:spcAft>
            </a:pPr>
            <a:r>
              <a:rPr lang="ru-Ru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•	Добавить </a:t>
            </a:r>
            <a:r>
              <a:rPr lang="ru-Ru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любые</a:t>
            </a:r>
            <a:r>
              <a:rPr lang="ru-Ru" sz="1800" b="0" i="0" u="none" baseline="0">
                <a:solidFill>
                  <a:srgbClr val="0067B9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 </a:t>
            </a:r>
            <a:r>
              <a:rPr lang="ru-Ru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описательные вопросы.</a:t>
            </a:r>
          </a:p>
          <a:p>
            <a:pPr marL="714375" lvl="1" indent="-371475" algn="l" defTabSz="690087" rtl="0">
              <a:spcAft>
                <a:spcPct val="0"/>
              </a:spcAft>
            </a:pPr>
            <a:r>
              <a:rPr lang="ru-Ru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•	Добавить выбранные дополнительные КПЭ.</a:t>
            </a:r>
          </a:p>
          <a:p>
            <a:pPr marL="344443" lvl="1" algn="l" defTabSz="690087" rtl="0">
              <a:spcAft>
                <a:spcPct val="0"/>
              </a:spcAft>
            </a:pPr>
            <a:endParaRPr lang="ru-Ru" altLang="en-US" sz="1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4443" lvl="1" algn="l" defTabSz="690087" rtl="0">
              <a:spcAft>
                <a:spcPct val="0"/>
              </a:spcAft>
            </a:pPr>
            <a:r>
              <a:rPr lang="ru-Ru" sz="1800" b="1" i="0" u="none" baseline="0">
                <a:solidFill>
                  <a:srgbClr val="C2113A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Что НЕЛЬЗЯ делать:</a:t>
            </a:r>
            <a:endParaRPr lang="ru-Ru" altLang="en-US" sz="1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14375" lvl="1" algn="l" defTabSz="690087" rtl="0">
              <a:spcAft>
                <a:spcPct val="0"/>
              </a:spcAft>
            </a:pPr>
            <a:r>
              <a:rPr lang="ru-Ru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Удалять вопросы из исследования СММ.</a:t>
            </a:r>
          </a:p>
          <a:p>
            <a:pPr marL="714375" lvl="1" indent="-371475" algn="l" defTabSz="690087" rtl="0">
              <a:spcAft>
                <a:spcPct val="0"/>
              </a:spcAft>
            </a:pPr>
            <a:r>
              <a:rPr lang="ru-Ru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•	Изменять вопросы или ответы CMM.</a:t>
            </a:r>
          </a:p>
          <a:p>
            <a:pPr marL="714375" lvl="1" indent="-371475" algn="l" defTabSz="690087" rtl="0">
              <a:spcAft>
                <a:spcPct val="0"/>
              </a:spcAft>
            </a:pPr>
            <a:r>
              <a:rPr lang="ru-Ru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•	Изменять ключевые КПЭ.</a:t>
            </a:r>
          </a:p>
          <a:p>
            <a:pPr marL="344443" lvl="1" algn="l" defTabSz="690087" rtl="0">
              <a:spcAft>
                <a:spcPct val="0"/>
              </a:spcAft>
            </a:pPr>
            <a:endParaRPr lang="ru-Ru" altLang="en-US" sz="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28589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>
            <a:extLst>
              <a:ext uri="{FF2B5EF4-FFF2-40B4-BE49-F238E27FC236}">
                <a16:creationId xmlns:a16="http://schemas.microsoft.com/office/drawing/2014/main" id="{829BC086-28E7-4967-969E-060E47ABE6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962025"/>
          </a:xfrm>
        </p:spPr>
        <p:txBody>
          <a:bodyPr/>
          <a:lstStyle/>
          <a:p>
            <a:pPr rtl="0" eaLnBrk="1" hangingPunct="1"/>
            <a:r>
              <a:rPr lang="ru-Ru" sz="3200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Определение объема работ и адаптация</a:t>
            </a:r>
            <a:endParaRPr lang="ru-Ru" altLang="en-US" sz="32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62CB67A-423F-4F0A-BA8E-1E5623F3CB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6430" y="1276350"/>
            <a:ext cx="8751140" cy="3749072"/>
          </a:xfrm>
        </p:spPr>
        <p:txBody>
          <a:bodyPr>
            <a:normAutofit/>
          </a:bodyPr>
          <a:lstStyle/>
          <a:p>
            <a:pPr marL="343847" lvl="1" algn="l" defTabSz="686500" rtl="0">
              <a:spcBef>
                <a:spcPct val="20000"/>
              </a:spcBef>
              <a:spcAft>
                <a:spcPct val="0"/>
              </a:spcAft>
            </a:pPr>
            <a:r>
              <a:rPr lang="ru-Ru" sz="2400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Задачи обучения</a:t>
            </a:r>
          </a:p>
          <a:p>
            <a:pPr marL="343847" lvl="1" algn="l" defTabSz="686500" rtl="0">
              <a:spcBef>
                <a:spcPct val="20000"/>
              </a:spcBef>
              <a:spcAft>
                <a:spcPct val="0"/>
              </a:spcAft>
            </a:pPr>
            <a:endParaRPr lang="ru-Ru" altLang="en-US" sz="12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3847" lvl="1" algn="l" defTabSz="686500" rtl="0">
              <a:spcBef>
                <a:spcPct val="20000"/>
              </a:spcBef>
              <a:spcAft>
                <a:spcPct val="0"/>
              </a:spcAft>
            </a:pPr>
            <a:r>
              <a:rPr lang="ru-Ru" sz="24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Понять факторы, влияющие на объем оценки, как и когда решения по объему влияют на реализацию оценки:</a:t>
            </a:r>
            <a:endParaRPr lang="ru-Ru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90077" lvl="2" algn="l" defTabSz="690087" rtl="0"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sz="2249" b="0" i="0" u="none" baseline="0">
                <a:solidFill>
                  <a:srgbClr val="0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Факторы, влияющие на объем оценки</a:t>
            </a:r>
          </a:p>
          <a:p>
            <a:pPr marL="690077" lvl="2" algn="l" defTabSz="690087" rtl="0"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sz="2249" b="0" i="0" u="none" baseline="0">
                <a:solidFill>
                  <a:srgbClr val="0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Сроки завершения и актуализации объема</a:t>
            </a:r>
            <a:endParaRPr lang="ru-Ru" altLang="en-US" sz="2249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90077" lvl="2" algn="l" defTabSz="690087" rtl="0"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sz="2249" b="0" i="0" u="none" baseline="0">
                <a:solidFill>
                  <a:srgbClr val="0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Влияние определения объема оценки на ее реализацию</a:t>
            </a:r>
          </a:p>
          <a:p>
            <a:pPr marL="690077" lvl="2" algn="l" defTabSz="690087" rtl="0"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sz="2249" b="0" i="0" u="none" baseline="0">
                <a:solidFill>
                  <a:srgbClr val="0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Адаптация: что нужно и не нужно делать</a:t>
            </a:r>
            <a:endParaRPr lang="ru-Ru" altLang="en-US" sz="1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33042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7" name="Title 1">
            <a:extLst>
              <a:ext uri="{FF2B5EF4-FFF2-40B4-BE49-F238E27FC236}">
                <a16:creationId xmlns:a16="http://schemas.microsoft.com/office/drawing/2014/main" id="{25856318-7148-4559-B099-85B2EE7407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" y="1"/>
            <a:ext cx="9144000" cy="695324"/>
          </a:xfrm>
        </p:spPr>
        <p:txBody>
          <a:bodyPr/>
          <a:lstStyle/>
          <a:p>
            <a:pPr rtl="0" eaLnBrk="1" hangingPunct="1"/>
            <a:r>
              <a:rPr lang="ru-Ru" sz="3200" b="1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Определение объема оценки</a:t>
            </a:r>
            <a:endParaRPr lang="ru-Ru" alt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18FD7A-2658-4C47-8667-97FF349DAD1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906" y="695326"/>
            <a:ext cx="8230270" cy="4489450"/>
          </a:xfrm>
        </p:spPr>
        <p:txBody>
          <a:bodyPr>
            <a:noAutofit/>
          </a:bodyPr>
          <a:lstStyle/>
          <a:p>
            <a:pPr marL="628650" lvl="1" indent="-285750" algn="l" defTabSz="690087" rtl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Начинается с определения целей оценки</a:t>
            </a:r>
            <a:endParaRPr lang="ru-Ru" altLang="en-US" sz="1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28650" lvl="1" indent="-285750" algn="l" defTabSz="690087" rtl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Основано на первоначальном объеме работ, определенном до этапа планирования, включая:</a:t>
            </a:r>
          </a:p>
          <a:p>
            <a:pPr marL="895350" lvl="2" indent="-206375" algn="l" defTabSz="690087" rtl="0">
              <a:spcAft>
                <a:spcPct val="0"/>
              </a:spcAft>
              <a:buFontTx/>
              <a:buChar char="-"/>
            </a:pPr>
            <a:r>
              <a:rPr lang="ru-Ru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Тип оценки: комплексная (полная) или целевая</a:t>
            </a:r>
          </a:p>
          <a:p>
            <a:pPr marL="895350" lvl="2" indent="-206375" algn="l" defTabSz="690087" rtl="0">
              <a:spcAft>
                <a:spcPct val="0"/>
              </a:spcAft>
              <a:buFontTx/>
              <a:buChar char="-"/>
            </a:pPr>
            <a:r>
              <a:rPr lang="ru-Ru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Целевая оценка может проводиться в отношении определенной функции, географического региона или может быть сосредоточена на определенных административных организациях или уровнях оказания услуг</a:t>
            </a:r>
          </a:p>
          <a:p>
            <a:pPr marL="895350" lvl="2" indent="-206375" algn="l" defTabSz="690087" rtl="0">
              <a:spcAft>
                <a:spcPct val="0"/>
              </a:spcAft>
              <a:buFontTx/>
              <a:buChar char="-"/>
            </a:pPr>
            <a:r>
              <a:rPr lang="ru-Ru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Сроки реализации</a:t>
            </a:r>
          </a:p>
          <a:p>
            <a:pPr marL="895350" lvl="2" indent="-206375" algn="l" defTabSz="690087" rtl="0">
              <a:spcAft>
                <a:spcPct val="0"/>
              </a:spcAft>
              <a:buFontTx/>
              <a:buChar char="-"/>
            </a:pPr>
            <a:r>
              <a:rPr lang="ru-Ru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Ожидаемые результаты</a:t>
            </a:r>
          </a:p>
          <a:p>
            <a:pPr marL="895350" lvl="2" indent="-206375" algn="l" defTabSz="690087" rtl="0">
              <a:spcAft>
                <a:spcPct val="0"/>
              </a:spcAft>
              <a:buFontTx/>
              <a:buChar char="-"/>
            </a:pPr>
            <a:r>
              <a:rPr lang="ru-Ru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Роли и обязательства заинтересованных сторон</a:t>
            </a:r>
          </a:p>
          <a:p>
            <a:pPr marL="690077" lvl="2" algn="l" defTabSz="690087" rtl="0">
              <a:spcAft>
                <a:spcPct val="0"/>
              </a:spcAft>
              <a:buFontTx/>
              <a:buChar char="-"/>
            </a:pPr>
            <a:endParaRPr lang="ru-Ru" altLang="en-US" sz="105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28650" lvl="1" indent="-285750" algn="l" defTabSz="690087" rtl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sz="1800" b="0" i="0" u="none" baseline="0">
                <a:solidFill>
                  <a:srgbClr val="BA0C2F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Факторы, влияющие на объем оценки: человеческие ресурсы, сроки и доступный бюджет.</a:t>
            </a:r>
            <a:endParaRPr lang="ru-Ru" altLang="en-US" sz="1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35069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Title 1">
            <a:extLst>
              <a:ext uri="{FF2B5EF4-FFF2-40B4-BE49-F238E27FC236}">
                <a16:creationId xmlns:a16="http://schemas.microsoft.com/office/drawing/2014/main" id="{462D8BB1-0057-4251-AC7B-F0FA054BCF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72522"/>
            <a:ext cx="9144000" cy="584775"/>
          </a:xfrm>
        </p:spPr>
        <p:txBody>
          <a:bodyPr/>
          <a:lstStyle/>
          <a:p>
            <a:pPr rtl="0" eaLnBrk="1" hangingPunct="1"/>
            <a:r>
              <a:rPr lang="ru-Ru" sz="3200" b="1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Факторы, влияющие на объем оценки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32CF29F-BCA4-4594-AFCC-7CCA759014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1736" y="781050"/>
            <a:ext cx="8865030" cy="4481542"/>
          </a:xfrm>
        </p:spPr>
        <p:txBody>
          <a:bodyPr rtlCol="0">
            <a:noAutofit/>
          </a:bodyPr>
          <a:lstStyle/>
          <a:p>
            <a:pPr lvl="1" algn="l" defTabSz="691269" rtl="0">
              <a:spcBef>
                <a:spcPts val="600"/>
              </a:spcBef>
              <a:spcAft>
                <a:spcPct val="0"/>
              </a:spcAft>
              <a:defRPr/>
            </a:pPr>
            <a:r>
              <a:rPr lang="ru-Ru" sz="2000" b="0" i="0" u="none" baseline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Они требуют четкого определения:</a:t>
            </a:r>
          </a:p>
          <a:p>
            <a:pPr marL="691269" lvl="1" indent="-345635" algn="l" defTabSz="691269" rtl="0">
              <a:spcBef>
                <a:spcPts val="600"/>
              </a:spcBef>
              <a:spcAft>
                <a:spcPct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2000" b="0" i="0" u="none" baseline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Региональные, национальные, районные склады, а также склады медицинских учреждений и аптек.</a:t>
            </a:r>
            <a:endParaRPr lang="ru-Ru" altLang="en-US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91269" lvl="1" indent="-345635" algn="l" defTabSz="691269" rtl="0">
              <a:spcBef>
                <a:spcPts val="600"/>
              </a:spcBef>
              <a:spcAft>
                <a:spcPct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2000" b="0" i="0" u="none" baseline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Функциональные области цепи поставок, например складское хранение и пр.</a:t>
            </a:r>
          </a:p>
          <a:p>
            <a:pPr marL="691269" lvl="1" indent="-345635" algn="l" defTabSz="691269" rtl="0">
              <a:spcBef>
                <a:spcPts val="600"/>
              </a:spcBef>
              <a:spcAft>
                <a:spcPct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2000" b="0" i="0" u="none" baseline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Уровни предоставления услуг и типы: третичные (комплексные), вторичные, первичные или частные</a:t>
            </a:r>
          </a:p>
          <a:p>
            <a:pPr marL="691269" lvl="1" indent="-345635" algn="l" defTabSz="691269" rtl="0">
              <a:spcBef>
                <a:spcPts val="600"/>
              </a:spcBef>
              <a:spcAft>
                <a:spcPct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2000" b="0" i="0" u="none" baseline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Все КПЭ включаются в соответствии с объемом работ.</a:t>
            </a:r>
          </a:p>
          <a:p>
            <a:pPr marL="691269" lvl="1" indent="-345635" algn="l" defTabSz="691269" rtl="0">
              <a:spcBef>
                <a:spcPts val="600"/>
              </a:spcBef>
              <a:spcAft>
                <a:spcPct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2000" b="0" i="0" u="none" baseline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Необходимо рассмотреть </a:t>
            </a:r>
            <a:r>
              <a:rPr lang="ru-Ru" sz="2000" b="0" i="0" u="none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набор дополнительных КПЭ</a:t>
            </a:r>
            <a:r>
              <a:rPr lang="ru-Ru" sz="2000" b="0" i="0" u="none" baseline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691269" lvl="1" indent="-345635" algn="l" defTabSz="691269" rtl="0">
              <a:spcBef>
                <a:spcPts val="600"/>
              </a:spcBef>
              <a:spcAft>
                <a:spcPct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2000" b="0" i="0" u="none" baseline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Перечень товаров-маркеров для расчета КПЭ.</a:t>
            </a:r>
          </a:p>
          <a:p>
            <a:pPr marL="691269" lvl="1" indent="-345635" algn="l" defTabSz="691269" rtl="0">
              <a:spcBef>
                <a:spcPts val="600"/>
              </a:spcBef>
              <a:spcAft>
                <a:spcPct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2000" b="0" i="0" u="none" baseline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Величина выборки, определенный в основе выборки. </a:t>
            </a:r>
          </a:p>
        </p:txBody>
      </p:sp>
    </p:spTree>
    <p:extLst>
      <p:ext uri="{BB962C8B-B14F-4D97-AF65-F5344CB8AC3E}">
        <p14:creationId xmlns:p14="http://schemas.microsoft.com/office/powerpoint/2010/main" val="95495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89" name="Title 1">
            <a:extLst>
              <a:ext uri="{FF2B5EF4-FFF2-40B4-BE49-F238E27FC236}">
                <a16:creationId xmlns:a16="http://schemas.microsoft.com/office/drawing/2014/main" id="{EEB49451-B547-41A2-97FE-F797B67D2B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-1"/>
            <a:ext cx="9143999" cy="636667"/>
          </a:xfrm>
        </p:spPr>
        <p:txBody>
          <a:bodyPr/>
          <a:lstStyle/>
          <a:p>
            <a:pPr rtl="0" eaLnBrk="1" hangingPunct="1"/>
            <a:r>
              <a:rPr lang="ru-Ru" sz="3200" b="1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Сроки принятия решений по объему</a:t>
            </a:r>
            <a:endParaRPr lang="ru-Ru" alt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616AF9B-A153-40E7-A4B3-CC646E634C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805912"/>
            <a:ext cx="8981268" cy="4378863"/>
          </a:xfrm>
        </p:spPr>
        <p:txBody>
          <a:bodyPr rtlCol="0">
            <a:normAutofit/>
          </a:bodyPr>
          <a:lstStyle/>
          <a:p>
            <a:pPr marL="561657" lvl="1" indent="-216022" algn="l" defTabSz="691269" rtl="0">
              <a:spcBef>
                <a:spcPct val="20000"/>
              </a:spcBef>
              <a:spcAft>
                <a:spcPct val="0"/>
              </a:spcAft>
              <a:buFontTx/>
              <a:buChar char="–"/>
              <a:defRPr/>
            </a:pPr>
            <a:r>
              <a:rPr lang="ru-Ru" sz="2400" b="1" i="0" u="none" baseline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Сроки и значимые моменты определения и корректировки объема</a:t>
            </a:r>
          </a:p>
          <a:p>
            <a:pPr lvl="1" algn="l" defTabSz="691269" rtl="0">
              <a:spcBef>
                <a:spcPct val="20000"/>
              </a:spcBef>
              <a:spcAft>
                <a:spcPct val="0"/>
              </a:spcAft>
              <a:defRPr/>
            </a:pPr>
            <a:endParaRPr lang="ru-Ru" altLang="en-US" sz="2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91269" lvl="1" indent="-345635" algn="l" defTabSz="691269" rtl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2400" b="0" i="0" u="none" baseline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Предпочтительно начать на раннем этапе планирования и подготовки.</a:t>
            </a:r>
          </a:p>
          <a:p>
            <a:pPr marL="691269" lvl="1" indent="-345635" algn="l" defTabSz="691269" rtl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2400" b="0" i="0" u="none" baseline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Ранее определение объема оценки упрощает формулирование требований к ресурсам и величине выборки, составление подробного плана работ, согласование сроков и проработку бюджета.</a:t>
            </a:r>
          </a:p>
        </p:txBody>
      </p:sp>
    </p:spTree>
    <p:extLst>
      <p:ext uri="{BB962C8B-B14F-4D97-AF65-F5344CB8AC3E}">
        <p14:creationId xmlns:p14="http://schemas.microsoft.com/office/powerpoint/2010/main" val="32132762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7" name="Title 1">
            <a:extLst>
              <a:ext uri="{FF2B5EF4-FFF2-40B4-BE49-F238E27FC236}">
                <a16:creationId xmlns:a16="http://schemas.microsoft.com/office/drawing/2014/main" id="{751294A6-D67A-41D9-8860-9D8A4498CC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337482"/>
          </a:xfrm>
        </p:spPr>
        <p:txBody>
          <a:bodyPr/>
          <a:lstStyle/>
          <a:p>
            <a:pPr rtl="0"/>
            <a:r>
              <a:rPr lang="ru-Ru" sz="2800" b="1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Влияние определения объема оценки на ее проведение. Определение подхода к выборке и величины выборки</a:t>
            </a:r>
            <a:endParaRPr lang="ru-Ru" alt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021CDF7-3160-41CE-89A7-A878FB5987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1736" y="1337481"/>
            <a:ext cx="8857281" cy="3847294"/>
          </a:xfrm>
        </p:spPr>
        <p:txBody>
          <a:bodyPr>
            <a:normAutofit/>
          </a:bodyPr>
          <a:lstStyle/>
          <a:p>
            <a:pPr marL="690087" lvl="1" indent="-344443" algn="l" defTabSz="690087" rtl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sz="2000" b="0" i="0" u="none" baseline="0">
                <a:solidFill>
                  <a:srgbClr val="0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Подход к выборке должен обеспечивать баланс между потребностью во всеобъемлющих и репрезентативных данных, ограничениями бюджета и потерями от нереализованных возможностей (например, следует учитывать степень, в которой обычный режим работы может быть нарушен оценочной деятельностью). </a:t>
            </a:r>
          </a:p>
          <a:p>
            <a:pPr marL="690087" lvl="1" indent="-344443" algn="l" defTabSz="690087" rtl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endParaRPr lang="ru-Ru" altLang="en-US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90087" lvl="1" indent="-344443" algn="l" defTabSz="690087" rtl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sz="2000" b="0" i="0" u="none" baseline="0">
                <a:solidFill>
                  <a:srgbClr val="0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Величину выборки определяют в зависимости от согласованного объема оценки (т. е. от того, какие программы и уровни цепи поставок будут включены в оценку) с использованием надлежащего обоснования и метода. </a:t>
            </a:r>
          </a:p>
        </p:txBody>
      </p:sp>
    </p:spTree>
    <p:extLst>
      <p:ext uri="{BB962C8B-B14F-4D97-AF65-F5344CB8AC3E}">
        <p14:creationId xmlns:p14="http://schemas.microsoft.com/office/powerpoint/2010/main" val="16939292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7" name="Title 1">
            <a:extLst>
              <a:ext uri="{FF2B5EF4-FFF2-40B4-BE49-F238E27FC236}">
                <a16:creationId xmlns:a16="http://schemas.microsoft.com/office/drawing/2014/main" id="{751294A6-D67A-41D9-8860-9D8A4498CC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-1"/>
            <a:ext cx="9143999" cy="1114425"/>
          </a:xfrm>
        </p:spPr>
        <p:txBody>
          <a:bodyPr/>
          <a:lstStyle/>
          <a:p>
            <a:pPr rtl="0"/>
            <a:r>
              <a:rPr lang="ru-Ru" sz="2800" b="1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Влияние определения объема оценки на ее проведение. Число сборщиков данных</a:t>
            </a:r>
            <a:endParaRPr lang="ru-Ru" alt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021CDF7-3160-41CE-89A7-A878FB5987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1736" y="1247775"/>
            <a:ext cx="8857281" cy="3937000"/>
          </a:xfrm>
        </p:spPr>
        <p:txBody>
          <a:bodyPr>
            <a:normAutofit/>
          </a:bodyPr>
          <a:lstStyle/>
          <a:p>
            <a:pPr marL="690087" lvl="1" indent="-344443" algn="l" defTabSz="690087" rtl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Общее число сборщиков данных, количество и размер групп по сбору данных зависят от объема оценки, временных рамок, объема собираемых данных, величины выборки, а также от доступного бюджета и других ресурсов и ограничений (например, нехватка людских ресурсов). </a:t>
            </a:r>
          </a:p>
          <a:p>
            <a:pPr marL="690087" lvl="1" indent="-344443" algn="l" defTabSz="690087" rtl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endParaRPr lang="ru-Ru" altLang="en-US" sz="1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90087" lvl="1" indent="-344443" algn="l" defTabSz="690087" rtl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Другие элементы, влияющие на число сборщиков данных:</a:t>
            </a:r>
          </a:p>
          <a:p>
            <a:pPr marL="690087" lvl="1" indent="-344443" algn="l" defTabSz="690087" rtl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Типы уровней цепи поставок</a:t>
            </a:r>
          </a:p>
          <a:p>
            <a:pPr marL="690087" lvl="1" indent="-344443" algn="l" defTabSz="690087" rtl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Размер учреждений в выборке</a:t>
            </a:r>
          </a:p>
          <a:p>
            <a:pPr marL="690087" lvl="1" indent="-344443" algn="l" defTabSz="690087" rtl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Физическое расстояние между объектами</a:t>
            </a:r>
          </a:p>
          <a:p>
            <a:pPr marL="690087" lvl="1" indent="-344443" algn="l" defTabSz="690087" rtl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Необходимое или имеющееся время для завершения сбора данных на всех объектах</a:t>
            </a:r>
            <a:endParaRPr lang="ru-Ru" altLang="en-US" sz="1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34161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7" name="Title 1">
            <a:extLst>
              <a:ext uri="{FF2B5EF4-FFF2-40B4-BE49-F238E27FC236}">
                <a16:creationId xmlns:a16="http://schemas.microsoft.com/office/drawing/2014/main" id="{751294A6-D67A-41D9-8860-9D8A4498CC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-51495"/>
            <a:ext cx="9144000" cy="1384995"/>
          </a:xfrm>
        </p:spPr>
        <p:txBody>
          <a:bodyPr/>
          <a:lstStyle/>
          <a:p>
            <a:pPr rtl="0"/>
            <a:r>
              <a:rPr lang="ru-Ru" sz="2800" b="1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Влияние определения объема оценки </a:t>
            </a:r>
            <a:br>
              <a:rPr lang="th-TH" sz="2800" b="1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</a:br>
            <a:r>
              <a:rPr lang="ru-Ru" sz="2800" b="1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на ее проведение. Обучение и обновление инструментов/материалов</a:t>
            </a:r>
            <a:endParaRPr lang="ru-Ru" alt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021CDF7-3160-41CE-89A7-A878FB5987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1" y="1333500"/>
            <a:ext cx="9144001" cy="3851275"/>
          </a:xfrm>
        </p:spPr>
        <p:txBody>
          <a:bodyPr>
            <a:normAutofit/>
          </a:bodyPr>
          <a:lstStyle/>
          <a:p>
            <a:pPr marL="690087" lvl="1" indent="-344443" algn="l" defTabSz="690087" rtl="0">
              <a:spcBef>
                <a:spcPts val="6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sz="1600" b="0" i="0" u="none" baseline="0">
                <a:solidFill>
                  <a:srgbClr val="0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Содержание программы обучения сбору данных NSCA 2.0 и связанные материалы необходимо определить и адаптировать с учетом местного контекста или потребностей, а также следующего:</a:t>
            </a:r>
          </a:p>
          <a:p>
            <a:pPr marL="690087" lvl="1" indent="-344443" algn="l" defTabSz="690087" rtl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sz="1600" b="0" i="0" u="none" baseline="0">
                <a:solidFill>
                  <a:srgbClr val="0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Для исследуемой страны используется правильный язык и термины.</a:t>
            </a:r>
          </a:p>
          <a:p>
            <a:pPr marL="690087" lvl="1" indent="-344443" algn="l" defTabSz="690087" rtl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sz="1600" b="0" i="0" u="none" baseline="0">
                <a:solidFill>
                  <a:srgbClr val="0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Рассматриваются правильные функциональные сферы для соответствующих уровней оцениваемой системы цепи поставок.</a:t>
            </a:r>
          </a:p>
          <a:p>
            <a:pPr marL="690087" lvl="1" indent="-344443" algn="l" defTabSz="690087" rtl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sz="1600" b="0" i="0" u="none" baseline="0">
                <a:solidFill>
                  <a:srgbClr val="0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Определены правильные категории опрашиваемого персонала на посещаемых объектах, включенных в выборку.</a:t>
            </a:r>
          </a:p>
          <a:p>
            <a:pPr marL="690087" lvl="1" indent="-344443" algn="l" defTabSz="690087" rtl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sz="1600" b="0" i="0" u="none" baseline="0">
                <a:solidFill>
                  <a:srgbClr val="0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Составлен список товаров-маркеров.</a:t>
            </a:r>
          </a:p>
          <a:p>
            <a:pPr marL="690087" lvl="1" indent="-344443" algn="l" defTabSz="690087" rtl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sz="1600" b="0" i="0" u="none" baseline="0">
                <a:solidFill>
                  <a:srgbClr val="0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Во время подготовки и проведения оценки необходимо учитывать любые другие дополнительные соображения в связи с контекстом проведения оценки (например, нормы, установленные министерством здравоохранения/организациями, протокол, кодекс поведения, правила этикета, процедуры, процессы, стандарты и пр.).</a:t>
            </a:r>
          </a:p>
        </p:txBody>
      </p:sp>
    </p:spTree>
    <p:extLst>
      <p:ext uri="{BB962C8B-B14F-4D97-AF65-F5344CB8AC3E}">
        <p14:creationId xmlns:p14="http://schemas.microsoft.com/office/powerpoint/2010/main" val="30370265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7" name="Title 1">
            <a:extLst>
              <a:ext uri="{FF2B5EF4-FFF2-40B4-BE49-F238E27FC236}">
                <a16:creationId xmlns:a16="http://schemas.microsoft.com/office/drawing/2014/main" id="{751294A6-D67A-41D9-8860-9D8A4498CC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3999" cy="1400175"/>
          </a:xfrm>
        </p:spPr>
        <p:txBody>
          <a:bodyPr/>
          <a:lstStyle/>
          <a:p>
            <a:pPr rtl="0"/>
            <a:r>
              <a:rPr lang="ru-Ru" sz="2800" b="1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Влияние определения объема оценки </a:t>
            </a:r>
            <a:br>
              <a:rPr lang="th-TH" sz="2800" b="1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</a:br>
            <a:r>
              <a:rPr lang="ru-Ru" sz="2800" b="1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на ее проведение. Соответствие перечня товаров-маркеров-I</a:t>
            </a:r>
            <a:endParaRPr lang="ru-Ru" alt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021CDF7-3160-41CE-89A7-A878FB5987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1524000"/>
            <a:ext cx="9144000" cy="3660774"/>
          </a:xfrm>
        </p:spPr>
        <p:txBody>
          <a:bodyPr>
            <a:noAutofit/>
          </a:bodyPr>
          <a:lstStyle/>
          <a:p>
            <a:pPr marL="690087" lvl="1" indent="-344443" algn="l" defTabSz="690087" rtl="0"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sz="1600" b="0" i="0" u="none" baseline="0">
                <a:solidFill>
                  <a:srgbClr val="0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На основе целей и объема оценки разрабатывается перечень товаров-маркеров, используемых при измерении КПЭ.</a:t>
            </a:r>
          </a:p>
          <a:p>
            <a:pPr marL="345644" lvl="1" algn="l" defTabSz="690087" rtl="0">
              <a:spcAft>
                <a:spcPct val="0"/>
              </a:spcAft>
            </a:pPr>
            <a:endParaRPr lang="ru-Ru" altLang="en-US" sz="16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90087" lvl="1" indent="-344443" algn="l" defTabSz="690087" rtl="0"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sz="1600" b="0" i="0" u="none" baseline="0">
                <a:solidFill>
                  <a:srgbClr val="0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Заинтересованные стороны должны рассмотреть и отредактировать такой перечень во время семинара по определению заинтересованных сторон/цепи поставок.</a:t>
            </a:r>
            <a:endParaRPr lang="ru-Ru" altLang="en-US" sz="16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90087" lvl="1" indent="-344443" algn="l" defTabSz="690087" rtl="0">
              <a:spcAft>
                <a:spcPct val="0"/>
              </a:spcAft>
              <a:buFont typeface="Wingdings" panose="05000000000000000000" pitchFamily="2" charset="2"/>
              <a:buChar char="ü"/>
            </a:pPr>
            <a:endParaRPr lang="ru-Ru" altLang="en-US" sz="16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90087" lvl="1" indent="-344443" algn="l" defTabSz="690087" rtl="0"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sz="1600" b="0" i="0" u="none" baseline="0">
                <a:solidFill>
                  <a:srgbClr val="0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Важно также включить заинтересованные стороны и продукты из «вертикальных» (т. е. отдельных) цепей поставок, в которых товары могут храниться в разных местах, если такие вертикальные цепи поставок включены в объем оценки.</a:t>
            </a:r>
            <a:endParaRPr lang="ru-Ru" altLang="en-US" sz="16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90087" lvl="1" indent="-344443" algn="l" defTabSz="690087" rtl="0">
              <a:spcAft>
                <a:spcPct val="0"/>
              </a:spcAft>
              <a:buFont typeface="Wingdings" panose="05000000000000000000" pitchFamily="2" charset="2"/>
              <a:buChar char="ü"/>
            </a:pPr>
            <a:endParaRPr lang="ru-Ru" altLang="en-US" sz="16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90087" lvl="1" indent="-344443" algn="l" defTabSz="690087" rtl="0"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sz="1600" b="0" i="0" u="none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Товары-маркеры должны быть доступны в стране на протяжении предыдущих </a:t>
            </a:r>
            <a:br>
              <a:rPr lang="th-TH" sz="1600" b="0" i="0" u="none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b="0" i="0" u="none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 месяцев (то есть это не должны быть недавно появившиеся товары).</a:t>
            </a:r>
            <a:endParaRPr lang="ru-Ru" altLang="en-US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7522483"/>
      </p:ext>
    </p:extLst>
  </p:cSld>
  <p:clrMapOvr>
    <a:masterClrMapping/>
  </p:clrMapOvr>
</p:sld>
</file>

<file path=ppt/theme/theme1.xml><?xml version="1.0" encoding="utf-8"?>
<a:theme xmlns:a="http://schemas.openxmlformats.org/drawingml/2006/main" name="16.9-Template_12.7.2016">
  <a:themeElements>
    <a:clrScheme name="Custom 2">
      <a:dk1>
        <a:sysClr val="windowText" lastClr="000000"/>
      </a:dk1>
      <a:lt1>
        <a:srgbClr val="FFFFFF"/>
      </a:lt1>
      <a:dk2>
        <a:srgbClr val="002F6C"/>
      </a:dk2>
      <a:lt2>
        <a:srgbClr val="BA0C2F"/>
      </a:lt2>
      <a:accent1>
        <a:srgbClr val="002F6C"/>
      </a:accent1>
      <a:accent2>
        <a:srgbClr val="BA0C2F"/>
      </a:accent2>
      <a:accent3>
        <a:srgbClr val="6C6463"/>
      </a:accent3>
      <a:accent4>
        <a:srgbClr val="000000"/>
      </a:accent4>
      <a:accent5>
        <a:srgbClr val="CFCDC9"/>
      </a:accent5>
      <a:accent6>
        <a:srgbClr val="0067B9"/>
      </a:accent6>
      <a:hlink>
        <a:srgbClr val="6C6463"/>
      </a:hlink>
      <a:folHlink>
        <a:srgbClr val="CFCDC9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438" row="6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6454BE6D-DAEE-4DEC-8505-606097D4CDB7}">
  <we:reference id="f12c312d-282a-4734-8843-05915fdfef0b" version="3.10.0.6" store="EXCatalog" storeType="EXCatalog"/>
  <we:alternateReferences>
    <we:reference id="WA104178141" version="3.10.0.6" store="en-US" storeType="OMEX"/>
  </we:alternateReferences>
  <we:properties/>
  <we:bindings/>
  <we:snapshot xmlns:r="http://schemas.openxmlformats.org/officeDocument/2006/relationships"/>
</we:webextension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haredContentType xmlns="Microsoft.SharePoint.Taxonomy.ContentTypeSync" SourceId="822e118f-d533-465d-b5ca-7beed2256e09" ContentTypeId="0x0101008DA58B5CA681664FAB24816C56F4108502" PreviousValue="false"/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Project Technical Implementation" ma:contentTypeID="0x0101008DA58B5CA681664FAB24816C56F41085020073CD9A2FDE83D74A8AE87C5E6F6E6916" ma:contentTypeVersion="6" ma:contentTypeDescription="" ma:contentTypeScope="" ma:versionID="4e2c505bc6dd469b5fc4479c67e36d21">
  <xsd:schema xmlns:xsd="http://www.w3.org/2001/XMLSchema" xmlns:xs="http://www.w3.org/2001/XMLSchema" xmlns:p="http://schemas.microsoft.com/office/2006/metadata/properties" xmlns:ns2="8d7096d6-fc66-4344-9e3f-2445529a09f6" targetNamespace="http://schemas.microsoft.com/office/2006/metadata/properties" ma:root="true" ma:fieldsID="b2431dd1ba532b3876c3e935d2771db0" ns2:_="">
    <xsd:import namespace="8d7096d6-fc66-4344-9e3f-2445529a09f6"/>
    <xsd:element name="properties">
      <xsd:complexType>
        <xsd:sequence>
          <xsd:element name="documentManagement">
            <xsd:complexType>
              <xsd:all>
                <xsd:element ref="ns2:hbf0c10381aa4bd59932b5b7da857fed" minOccurs="0"/>
                <xsd:element ref="ns2:TaxCatchAll" minOccurs="0"/>
                <xsd:element ref="ns2:TaxCatchAllLabe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7096d6-fc66-4344-9e3f-2445529a09f6" elementFormDefault="qualified">
    <xsd:import namespace="http://schemas.microsoft.com/office/2006/documentManagement/types"/>
    <xsd:import namespace="http://schemas.microsoft.com/office/infopath/2007/PartnerControls"/>
    <xsd:element name="hbf0c10381aa4bd59932b5b7da857fed" ma:index="8" nillable="true" ma:taxonomy="true" ma:internalName="hbf0c10381aa4bd59932b5b7da857fed" ma:taxonomyFieldName="Project_x0020_Document_x0020_Type" ma:displayName="Project Document Type" ma:default="" ma:fieldId="{1bf0c103-81aa-4bd5-9932-b5b7da857fed}" ma:sspId="822e118f-d533-465d-b5ca-7beed2256e09" ma:termSetId="d8a5acf7-091c-4877-b363-b3708ae0704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9" nillable="true" ma:displayName="Taxonomy Catch All Column" ma:hidden="true" ma:list="{55cf9c8a-78a3-4561-85a9-0a0514ac3c6b}" ma:internalName="TaxCatchAll" ma:showField="CatchAllData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55cf9c8a-78a3-4561-85a9-0a0514ac3c6b}" ma:internalName="TaxCatchAllLabel" ma:readOnly="true" ma:showField="CatchAllDataLabel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hbf0c10381aa4bd59932b5b7da857fed xmlns="8d7096d6-fc66-4344-9e3f-2445529a09f6">
      <Terms xmlns="http://schemas.microsoft.com/office/infopath/2007/PartnerControls"/>
    </hbf0c10381aa4bd59932b5b7da857fed>
    <TaxCatchAll xmlns="8d7096d6-fc66-4344-9e3f-2445529a09f6" xsi:nil="true"/>
  </documentManagement>
</p:properties>
</file>

<file path=customXml/itemProps1.xml><?xml version="1.0" encoding="utf-8"?>
<ds:datastoreItem xmlns:ds="http://schemas.openxmlformats.org/officeDocument/2006/customXml" ds:itemID="{A226B253-C7A5-469E-85FC-A5492622082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5C1CE72-E833-465E-98D0-95D68F97DF3E}">
  <ds:schemaRefs>
    <ds:schemaRef ds:uri="Microsoft.SharePoint.Taxonomy.ContentTypeSync"/>
  </ds:schemaRefs>
</ds:datastoreItem>
</file>

<file path=customXml/itemProps3.xml><?xml version="1.0" encoding="utf-8"?>
<ds:datastoreItem xmlns:ds="http://schemas.openxmlformats.org/officeDocument/2006/customXml" ds:itemID="{7F178AD5-8C5E-4C7C-A145-4112CD773276}"/>
</file>

<file path=customXml/itemProps4.xml><?xml version="1.0" encoding="utf-8"?>
<ds:datastoreItem xmlns:ds="http://schemas.openxmlformats.org/officeDocument/2006/customXml" ds:itemID="{DAA5E354-4988-4356-B694-7B4AC94D9CA0}">
  <ds:schemaRefs>
    <ds:schemaRef ds:uri="http://schemas.microsoft.com/office/infopath/2007/PartnerControls"/>
    <ds:schemaRef ds:uri="http://purl.org/dc/elements/1.1/"/>
    <ds:schemaRef ds:uri="http://purl.org/dc/dcmitype/"/>
    <ds:schemaRef ds:uri="http://www.w3.org/XML/1998/namespace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8d7096d6-fc66-4344-9e3f-2445529a09f6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4892</TotalTime>
  <Words>1830</Words>
  <Application>Microsoft Office PowerPoint</Application>
  <PresentationFormat>Custom</PresentationFormat>
  <Paragraphs>125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Gill Sans MT</vt:lpstr>
      <vt:lpstr>Times</vt:lpstr>
      <vt:lpstr>Wingdings</vt:lpstr>
      <vt:lpstr>16.9-Template_12.7.2016</vt:lpstr>
      <vt:lpstr>PowerPoint Presentation</vt:lpstr>
      <vt:lpstr>Определение объема работ и адаптация</vt:lpstr>
      <vt:lpstr>Определение объема оценки</vt:lpstr>
      <vt:lpstr>Факторы, влияющие на объем оценки</vt:lpstr>
      <vt:lpstr>Сроки принятия решений по объему</vt:lpstr>
      <vt:lpstr>Влияние определения объема оценки на ее проведение. Определение подхода к выборке и величины выборки</vt:lpstr>
      <vt:lpstr>Влияние определения объема оценки на ее проведение. Число сборщиков данных</vt:lpstr>
      <vt:lpstr>Влияние определения объема оценки  на ее проведение. Обучение и обновление инструментов/материалов</vt:lpstr>
      <vt:lpstr>Влияние определения объема оценки  на ее проведение. Соответствие перечня товаров-маркеров-I</vt:lpstr>
      <vt:lpstr>Влияние определения объема оценки  на ее проведение. Соответствие перечня товаров-маркеров-II</vt:lpstr>
      <vt:lpstr>Влияние определения объема оценки  на ее проведение. Время для адаптации  кода приложения SurveyCTO</vt:lpstr>
      <vt:lpstr>Адаптация инструмента сбора данных  (Главная анкета)</vt:lpstr>
      <vt:lpstr>Адаптация инструмента сбора данных  (Главная анкета)</vt:lpstr>
    </vt:vector>
  </TitlesOfParts>
  <Company>USAID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COVER OPTION TITLE GOES HERE CAN  RUN THREE LINES</dc:title>
  <dc:creator>USAID</dc:creator>
  <cp:lastModifiedBy>Pakhapat Boonchusanong</cp:lastModifiedBy>
  <cp:revision>182</cp:revision>
  <cp:lastPrinted>2022-08-09T08:17:37Z</cp:lastPrinted>
  <dcterms:created xsi:type="dcterms:W3CDTF">2017-03-16T17:43:27Z</dcterms:created>
  <dcterms:modified xsi:type="dcterms:W3CDTF">2022-08-09T08:17:39Z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0x0101008DA58B5CA681664FAB24816C56F410850200C1ADE8129BED5243B21152D92CDBFE90</vt:lpwstr>
  </property>
  <property fmtid="{D5CDD505-2E9C-101B-9397-08002B2CF9AE}" pid="3" name="Project Document Type">
    <vt:lpwstr/>
  </property>
</Properties>
</file>